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0" r:id="rId5"/>
    <p:sldId id="261" r:id="rId6"/>
    <p:sldId id="259" r:id="rId7"/>
    <p:sldId id="262" r:id="rId8"/>
    <p:sldId id="263" r:id="rId9"/>
    <p:sldId id="264" r:id="rId10"/>
    <p:sldId id="265" r:id="rId11"/>
    <p:sldId id="268" r:id="rId12"/>
    <p:sldId id="266" r:id="rId13"/>
    <p:sldId id="283" r:id="rId14"/>
    <p:sldId id="269" r:id="rId15"/>
    <p:sldId id="267" r:id="rId16"/>
    <p:sldId id="270" r:id="rId17"/>
    <p:sldId id="271" r:id="rId18"/>
    <p:sldId id="272" r:id="rId19"/>
    <p:sldId id="273"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746" autoAdjust="0"/>
  </p:normalViewPr>
  <p:slideViewPr>
    <p:cSldViewPr>
      <p:cViewPr varScale="1">
        <p:scale>
          <a:sx n="57" d="100"/>
          <a:sy n="57" d="100"/>
        </p:scale>
        <p:origin x="1540"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DD8D96E0-E1F6-4CE1-A746-FFF057E2AB0A}" type="datetimeFigureOut">
              <a:rPr lang="en-US" smtClean="0"/>
              <a:pPr/>
              <a:t>7/16/2022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EABAF46-CF86-4991-BC67-97CB0A7BC4F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D8D96E0-E1F6-4CE1-A746-FFF057E2AB0A}" type="datetimeFigureOut">
              <a:rPr lang="en-US" smtClean="0"/>
              <a:pPr/>
              <a:t>7/16/2022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BAF46-CF86-4991-BC67-97CB0A7BC4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D8D96E0-E1F6-4CE1-A746-FFF057E2AB0A}" type="datetimeFigureOut">
              <a:rPr lang="en-US" smtClean="0"/>
              <a:pPr/>
              <a:t>7/16/2022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BAF46-CF86-4991-BC67-97CB0A7BC4F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D8D96E0-E1F6-4CE1-A746-FFF057E2AB0A}" type="datetimeFigureOut">
              <a:rPr lang="en-US" smtClean="0"/>
              <a:pPr/>
              <a:t>7/16/2022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BAF46-CF86-4991-BC67-97CB0A7BC4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D8D96E0-E1F6-4CE1-A746-FFF057E2AB0A}" type="datetimeFigureOut">
              <a:rPr lang="en-US" smtClean="0"/>
              <a:pPr/>
              <a:t>7/16/2022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ABAF46-CF86-4991-BC67-97CB0A7BC4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D8D96E0-E1F6-4CE1-A746-FFF057E2AB0A}" type="datetimeFigureOut">
              <a:rPr lang="en-US" smtClean="0"/>
              <a:pPr/>
              <a:t>7/16/2022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ABAF46-CF86-4991-BC67-97CB0A7BC4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8D96E0-E1F6-4CE1-A746-FFF057E2AB0A}" type="datetimeFigureOut">
              <a:rPr lang="en-US" smtClean="0"/>
              <a:pPr/>
              <a:t>7/16/2022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ABAF46-CF86-4991-BC67-97CB0A7BC4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D8D96E0-E1F6-4CE1-A746-FFF057E2AB0A}" type="datetimeFigureOut">
              <a:rPr lang="en-US" smtClean="0"/>
              <a:pPr/>
              <a:t>7/16/2022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BAF46-CF86-4991-BC67-97CB0A7BC4F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D8D96E0-E1F6-4CE1-A746-FFF057E2AB0A}" type="datetimeFigureOut">
              <a:rPr lang="en-US" smtClean="0"/>
              <a:pPr/>
              <a:t>7/16/2022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EABAF46-CF86-4991-BC67-97CB0A7BC4F1}"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D8D96E0-E1F6-4CE1-A746-FFF057E2AB0A}" type="datetimeFigureOut">
              <a:rPr lang="en-US" smtClean="0"/>
              <a:pPr/>
              <a:t>7/16/2022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BAF46-CF86-4991-BC67-97CB0A7BC4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D8D96E0-E1F6-4CE1-A746-FFF057E2AB0A}" type="datetimeFigureOut">
              <a:rPr lang="en-US" smtClean="0"/>
              <a:pPr/>
              <a:t>7/16/2022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BAF46-CF86-4991-BC67-97CB0A7BC4F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D8D96E0-E1F6-4CE1-A746-FFF057E2AB0A}" type="datetimeFigureOut">
              <a:rPr lang="en-US" smtClean="0"/>
              <a:pPr/>
              <a:t>7/16/2022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EABAF46-CF86-4991-BC67-97CB0A7BC4F1}"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CHEM DSE 202</a:t>
            </a:r>
            <a:br>
              <a:rPr lang="en-US" dirty="0"/>
            </a:br>
            <a:r>
              <a:rPr lang="en-US" dirty="0"/>
              <a:t>Group 15</a:t>
            </a:r>
          </a:p>
        </p:txBody>
      </p:sp>
      <p:sp>
        <p:nvSpPr>
          <p:cNvPr id="3" name="Subtitle 2"/>
          <p:cNvSpPr>
            <a:spLocks noGrp="1"/>
          </p:cNvSpPr>
          <p:nvPr>
            <p:ph type="subTitle" idx="1"/>
          </p:nvPr>
        </p:nvSpPr>
        <p:spPr/>
        <p:txBody>
          <a:bodyPr/>
          <a:lstStyle/>
          <a:p>
            <a:r>
              <a:rPr lang="en-US" dirty="0"/>
              <a:t>NITROGEN FAMILY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p:txBody>
          <a:bodyPr/>
          <a:lstStyle/>
          <a:p>
            <a:r>
              <a:rPr lang="en-US" dirty="0"/>
              <a:t>Hydrides of nitrogen</a:t>
            </a:r>
          </a:p>
          <a:p>
            <a:endParaRPr lang="en-US" dirty="0"/>
          </a:p>
          <a:p>
            <a:r>
              <a:rPr lang="en-US" dirty="0"/>
              <a:t>Hydrides of Phosphorus</a:t>
            </a:r>
          </a:p>
          <a:p>
            <a:endParaRPr lang="en-US" dirty="0"/>
          </a:p>
          <a:p>
            <a:r>
              <a:rPr lang="en-US" dirty="0"/>
              <a:t>Halides of Nitrogen</a:t>
            </a:r>
          </a:p>
          <a:p>
            <a:endParaRPr lang="en-US" dirty="0"/>
          </a:p>
          <a:p>
            <a:r>
              <a:rPr lang="en-US" dirty="0"/>
              <a:t>Halides of Phosphorus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0" y="704088"/>
            <a:ext cx="5334000" cy="1143000"/>
          </a:xfrm>
        </p:spPr>
        <p:txBody>
          <a:bodyPr>
            <a:normAutofit/>
          </a:bodyPr>
          <a:lstStyle/>
          <a:p>
            <a:r>
              <a:rPr lang="en-US" i="1" u="sng" dirty="0"/>
              <a:t>Hydrides of Nitrogen</a:t>
            </a:r>
          </a:p>
        </p:txBody>
      </p:sp>
      <p:sp>
        <p:nvSpPr>
          <p:cNvPr id="3" name="Content Placeholder 2"/>
          <p:cNvSpPr>
            <a:spLocks noGrp="1"/>
          </p:cNvSpPr>
          <p:nvPr>
            <p:ph idx="1"/>
          </p:nvPr>
        </p:nvSpPr>
        <p:spPr/>
        <p:txBody>
          <a:bodyPr>
            <a:normAutofit lnSpcReduction="10000"/>
          </a:bodyPr>
          <a:lstStyle/>
          <a:p>
            <a:r>
              <a:rPr lang="en-US" dirty="0"/>
              <a:t>The most common hydrides formed by all the elements of group 15 are MH3 (</a:t>
            </a:r>
            <a:r>
              <a:rPr lang="en-US" dirty="0" err="1"/>
              <a:t>Trihydrides</a:t>
            </a:r>
            <a:r>
              <a:rPr lang="en-US" dirty="0"/>
              <a:t>)</a:t>
            </a:r>
          </a:p>
          <a:p>
            <a:r>
              <a:rPr lang="en-US" dirty="0"/>
              <a:t>Ammonia        NH3</a:t>
            </a:r>
          </a:p>
          <a:p>
            <a:r>
              <a:rPr lang="en-US" dirty="0" err="1"/>
              <a:t>Phosphine</a:t>
            </a:r>
            <a:r>
              <a:rPr lang="en-US" dirty="0"/>
              <a:t>      PH3</a:t>
            </a:r>
          </a:p>
          <a:p>
            <a:r>
              <a:rPr lang="en-US" dirty="0"/>
              <a:t>Arsine             AsH3</a:t>
            </a:r>
          </a:p>
          <a:p>
            <a:r>
              <a:rPr lang="en-US" dirty="0" err="1"/>
              <a:t>Stibine</a:t>
            </a:r>
            <a:r>
              <a:rPr lang="en-US" dirty="0"/>
              <a:t>            SbH3</a:t>
            </a:r>
          </a:p>
          <a:p>
            <a:r>
              <a:rPr lang="en-US" dirty="0" err="1"/>
              <a:t>Bismuthine</a:t>
            </a:r>
            <a:r>
              <a:rPr lang="en-US" dirty="0"/>
              <a:t>     BiH3</a:t>
            </a:r>
          </a:p>
          <a:p>
            <a:r>
              <a:rPr lang="en-US" dirty="0"/>
              <a:t>Nitrogen also forms  other hydrides like N2H4 (Hydrazine),N2H2 (</a:t>
            </a:r>
            <a:r>
              <a:rPr lang="en-US" dirty="0" err="1"/>
              <a:t>Diamide</a:t>
            </a:r>
            <a:r>
              <a:rPr lang="en-US" dirty="0"/>
              <a:t>)  and N3H (</a:t>
            </a:r>
            <a:r>
              <a:rPr lang="en-US" dirty="0" err="1"/>
              <a:t>Hydrazoic</a:t>
            </a:r>
            <a:r>
              <a:rPr lang="en-US" dirty="0"/>
              <a:t> acid)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u="sng" dirty="0"/>
              <a:t>       NH3           AMMONIA </a:t>
            </a:r>
          </a:p>
        </p:txBody>
      </p:sp>
      <p:sp>
        <p:nvSpPr>
          <p:cNvPr id="3" name="Content Placeholder 2"/>
          <p:cNvSpPr>
            <a:spLocks noGrp="1"/>
          </p:cNvSpPr>
          <p:nvPr>
            <p:ph idx="1"/>
          </p:nvPr>
        </p:nvSpPr>
        <p:spPr/>
        <p:txBody>
          <a:bodyPr>
            <a:normAutofit fontScale="92500" lnSpcReduction="10000"/>
          </a:bodyPr>
          <a:lstStyle/>
          <a:p>
            <a:r>
              <a:rPr lang="en-US" dirty="0"/>
              <a:t>It is the only gas that is basic in nature and its solution in water is called aqueous ammonia</a:t>
            </a:r>
          </a:p>
          <a:p>
            <a:r>
              <a:rPr lang="en-US" dirty="0"/>
              <a:t>Liquid NH3  undergoes self </a:t>
            </a:r>
            <a:r>
              <a:rPr lang="en-US" dirty="0" err="1"/>
              <a:t>ionisation</a:t>
            </a:r>
            <a:r>
              <a:rPr lang="en-US" dirty="0"/>
              <a:t> like water and is used as a solvent    NH3  +  NH3          NH4</a:t>
            </a:r>
            <a:r>
              <a:rPr lang="en-US" baseline="30000" dirty="0"/>
              <a:t>+</a:t>
            </a:r>
            <a:r>
              <a:rPr lang="en-US" dirty="0"/>
              <a:t>   +   NH2</a:t>
            </a:r>
            <a:r>
              <a:rPr lang="en-US" baseline="30000" dirty="0"/>
              <a:t>_</a:t>
            </a:r>
            <a:r>
              <a:rPr lang="en-US" dirty="0"/>
              <a:t>  </a:t>
            </a:r>
          </a:p>
          <a:p>
            <a:r>
              <a:rPr lang="en-US" dirty="0"/>
              <a:t>When heated at 800 C ,in presence of Pt ,it gives mixture of oxides</a:t>
            </a:r>
          </a:p>
          <a:p>
            <a:r>
              <a:rPr lang="en-US" baseline="30000" dirty="0"/>
              <a:t>4</a:t>
            </a:r>
            <a:r>
              <a:rPr lang="en-US" dirty="0"/>
              <a:t>NH3   +  6O2              2NO2  + 2NO   +   H2O </a:t>
            </a:r>
          </a:p>
          <a:p>
            <a:r>
              <a:rPr lang="en-US" dirty="0"/>
              <a:t>With Carbon dioxide under pressure it gives urea</a:t>
            </a:r>
          </a:p>
          <a:p>
            <a:r>
              <a:rPr lang="en-US" dirty="0"/>
              <a:t>2NH3    +  CO2             NH2CONH2   +     H2O</a:t>
            </a:r>
          </a:p>
          <a:p>
            <a:pPr>
              <a:buNone/>
            </a:pPr>
            <a:endParaRPr lang="en-US" dirty="0"/>
          </a:p>
          <a:p>
            <a:pPr>
              <a:buNone/>
            </a:pPr>
            <a:r>
              <a:rPr lang="en-US" dirty="0">
                <a:solidFill>
                  <a:srgbClr val="FF0000"/>
                </a:solidFill>
              </a:rPr>
              <a:t>Why is </a:t>
            </a:r>
            <a:r>
              <a:rPr lang="en-US" dirty="0" err="1">
                <a:solidFill>
                  <a:srgbClr val="FF0000"/>
                </a:solidFill>
              </a:rPr>
              <a:t>liq</a:t>
            </a:r>
            <a:r>
              <a:rPr lang="en-US" dirty="0">
                <a:solidFill>
                  <a:srgbClr val="FF0000"/>
                </a:solidFill>
              </a:rPr>
              <a:t> NH3 A good non aqueous solvent?</a:t>
            </a:r>
          </a:p>
        </p:txBody>
      </p:sp>
      <p:cxnSp>
        <p:nvCxnSpPr>
          <p:cNvPr id="5" name="Straight Arrow Connector 4"/>
          <p:cNvCxnSpPr/>
          <p:nvPr/>
        </p:nvCxnSpPr>
        <p:spPr>
          <a:xfrm>
            <a:off x="5029200" y="32766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819400" y="43434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Freeform 10"/>
          <p:cNvSpPr/>
          <p:nvPr/>
        </p:nvSpPr>
        <p:spPr>
          <a:xfrm>
            <a:off x="3207026" y="5764696"/>
            <a:ext cx="26504" cy="187739"/>
          </a:xfrm>
          <a:custGeom>
            <a:avLst/>
            <a:gdLst>
              <a:gd name="connsiteX0" fmla="*/ 0 w 26504"/>
              <a:gd name="connsiteY0" fmla="*/ 0 h 187739"/>
              <a:gd name="connsiteX1" fmla="*/ 26504 w 26504"/>
              <a:gd name="connsiteY1" fmla="*/ 185530 h 187739"/>
              <a:gd name="connsiteX2" fmla="*/ 0 w 26504"/>
              <a:gd name="connsiteY2" fmla="*/ 0 h 187739"/>
            </a:gdLst>
            <a:ahLst/>
            <a:cxnLst>
              <a:cxn ang="0">
                <a:pos x="connsiteX0" y="connsiteY0"/>
              </a:cxn>
              <a:cxn ang="0">
                <a:pos x="connsiteX1" y="connsiteY1"/>
              </a:cxn>
              <a:cxn ang="0">
                <a:pos x="connsiteX2" y="connsiteY2"/>
              </a:cxn>
            </a:cxnLst>
            <a:rect l="l" t="t" r="r" b="b"/>
            <a:pathLst>
              <a:path w="26504" h="187739">
                <a:moveTo>
                  <a:pt x="0" y="0"/>
                </a:moveTo>
                <a:cubicBezTo>
                  <a:pt x="0" y="0"/>
                  <a:pt x="26504" y="183321"/>
                  <a:pt x="26504" y="185530"/>
                </a:cubicBezTo>
                <a:cubicBezTo>
                  <a:pt x="26504" y="187739"/>
                  <a:pt x="0" y="0"/>
                  <a:pt x="0"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2971800" y="51816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a:bodyPr>
          <a:lstStyle/>
          <a:p>
            <a:r>
              <a:rPr lang="en-US" sz="2000" i="1" u="sng" dirty="0"/>
              <a:t>    </a:t>
            </a:r>
            <a:r>
              <a:rPr lang="en-US" sz="4000" i="1" u="sng" dirty="0"/>
              <a:t>AMMONIA</a:t>
            </a:r>
            <a:r>
              <a:rPr lang="en-US" sz="2000" dirty="0">
                <a:solidFill>
                  <a:srgbClr val="FF0000"/>
                </a:solidFill>
              </a:rPr>
              <a:t>.</a:t>
            </a:r>
          </a:p>
        </p:txBody>
      </p:sp>
      <p:sp>
        <p:nvSpPr>
          <p:cNvPr id="3" name="Content Placeholder 2"/>
          <p:cNvSpPr>
            <a:spLocks noGrp="1"/>
          </p:cNvSpPr>
          <p:nvPr>
            <p:ph idx="1"/>
          </p:nvPr>
        </p:nvSpPr>
        <p:spPr/>
        <p:txBody>
          <a:bodyPr>
            <a:normAutofit lnSpcReduction="10000"/>
          </a:bodyPr>
          <a:lstStyle/>
          <a:p>
            <a:r>
              <a:rPr lang="en-US" dirty="0"/>
              <a:t>With halogens</a:t>
            </a:r>
          </a:p>
          <a:p>
            <a:r>
              <a:rPr lang="en-US" dirty="0"/>
              <a:t>8NH3   +   3Cl2               NH4Cl    +      N2</a:t>
            </a:r>
          </a:p>
          <a:p>
            <a:r>
              <a:rPr lang="en-US" dirty="0"/>
              <a:t>NH3      +  Excess Cl2          NCl3   +     </a:t>
            </a:r>
            <a:r>
              <a:rPr lang="en-US" dirty="0" err="1"/>
              <a:t>HCl</a:t>
            </a:r>
            <a:endParaRPr lang="en-US" dirty="0"/>
          </a:p>
          <a:p>
            <a:r>
              <a:rPr lang="en-US" dirty="0"/>
              <a:t>NH3      +    I2                    NH3.NI3   +   HI</a:t>
            </a:r>
          </a:p>
          <a:p>
            <a:r>
              <a:rPr lang="en-US" dirty="0"/>
              <a:t>NH3.NI3      explodes         N2   +  I2    +   NH4I</a:t>
            </a:r>
          </a:p>
          <a:p>
            <a:r>
              <a:rPr lang="en-US" dirty="0"/>
              <a:t>With d block metal </a:t>
            </a:r>
            <a:r>
              <a:rPr lang="en-US" dirty="0" err="1"/>
              <a:t>cations</a:t>
            </a:r>
            <a:r>
              <a:rPr lang="en-US" dirty="0"/>
              <a:t> forms </a:t>
            </a:r>
            <a:r>
              <a:rPr lang="en-US" dirty="0" err="1"/>
              <a:t>coodinate</a:t>
            </a:r>
            <a:r>
              <a:rPr lang="en-US" dirty="0"/>
              <a:t> bonds and hence has complex forming tendency</a:t>
            </a:r>
          </a:p>
          <a:p>
            <a:r>
              <a:rPr lang="en-US" dirty="0"/>
              <a:t>NH3  +   Cu </a:t>
            </a:r>
            <a:r>
              <a:rPr lang="en-US" baseline="30000" dirty="0"/>
              <a:t>+</a:t>
            </a:r>
            <a:r>
              <a:rPr lang="en-US" dirty="0"/>
              <a:t>               [Cu  (NH3)4]</a:t>
            </a:r>
            <a:r>
              <a:rPr lang="en-US" baseline="30000" dirty="0"/>
              <a:t>2+</a:t>
            </a:r>
          </a:p>
          <a:p>
            <a:pPr>
              <a:buNone/>
            </a:pPr>
            <a:r>
              <a:rPr lang="en-US" sz="2800" dirty="0">
                <a:solidFill>
                  <a:srgbClr val="FF0000"/>
                </a:solidFill>
              </a:rPr>
              <a:t>Q  </a:t>
            </a:r>
            <a:r>
              <a:rPr lang="en-US" sz="2800" dirty="0" err="1">
                <a:solidFill>
                  <a:srgbClr val="FF0000"/>
                </a:solidFill>
              </a:rPr>
              <a:t>Liq</a:t>
            </a:r>
            <a:r>
              <a:rPr lang="en-US" sz="2800" dirty="0">
                <a:solidFill>
                  <a:srgbClr val="FF0000"/>
                </a:solidFill>
              </a:rPr>
              <a:t> NH</a:t>
            </a:r>
            <a:r>
              <a:rPr lang="en-US" sz="2800" baseline="-25000" dirty="0">
                <a:solidFill>
                  <a:srgbClr val="FF0000"/>
                </a:solidFill>
              </a:rPr>
              <a:t>3</a:t>
            </a:r>
            <a:r>
              <a:rPr lang="en-US" sz="2800" dirty="0">
                <a:solidFill>
                  <a:srgbClr val="FF0000"/>
                </a:solidFill>
              </a:rPr>
              <a:t> with CuSO</a:t>
            </a:r>
            <a:r>
              <a:rPr lang="en-US" sz="2800" baseline="-25000" dirty="0">
                <a:solidFill>
                  <a:srgbClr val="FF0000"/>
                </a:solidFill>
              </a:rPr>
              <a:t>4</a:t>
            </a:r>
            <a:r>
              <a:rPr lang="en-US" sz="2800" dirty="0">
                <a:solidFill>
                  <a:srgbClr val="FF0000"/>
                </a:solidFill>
              </a:rPr>
              <a:t>  gives blue solution.</a:t>
            </a:r>
            <a:br>
              <a:rPr lang="en-US" sz="2800" dirty="0">
                <a:solidFill>
                  <a:srgbClr val="FF0000"/>
                </a:solidFill>
              </a:rPr>
            </a:br>
            <a:r>
              <a:rPr lang="en-US" sz="2800" dirty="0">
                <a:solidFill>
                  <a:srgbClr val="FF0000"/>
                </a:solidFill>
              </a:rPr>
              <a:t> </a:t>
            </a:r>
            <a:r>
              <a:rPr lang="en-US" sz="2800" dirty="0" err="1">
                <a:solidFill>
                  <a:srgbClr val="FF0000"/>
                </a:solidFill>
              </a:rPr>
              <a:t>Liq</a:t>
            </a:r>
            <a:r>
              <a:rPr lang="en-US" sz="2800" dirty="0">
                <a:solidFill>
                  <a:srgbClr val="FF0000"/>
                </a:solidFill>
              </a:rPr>
              <a:t> NH</a:t>
            </a:r>
            <a:r>
              <a:rPr lang="en-US" sz="2800" baseline="-25000" dirty="0">
                <a:solidFill>
                  <a:srgbClr val="FF0000"/>
                </a:solidFill>
              </a:rPr>
              <a:t>3</a:t>
            </a:r>
            <a:r>
              <a:rPr lang="en-US" sz="2800" dirty="0">
                <a:solidFill>
                  <a:srgbClr val="FF0000"/>
                </a:solidFill>
              </a:rPr>
              <a:t> with I</a:t>
            </a:r>
            <a:r>
              <a:rPr lang="en-US" sz="2800" baseline="-25000" dirty="0">
                <a:solidFill>
                  <a:srgbClr val="FF0000"/>
                </a:solidFill>
              </a:rPr>
              <a:t>2</a:t>
            </a:r>
            <a:r>
              <a:rPr lang="en-US" sz="2800" dirty="0">
                <a:solidFill>
                  <a:srgbClr val="FF0000"/>
                </a:solidFill>
              </a:rPr>
              <a:t> gives an explosive.</a:t>
            </a:r>
            <a:endParaRPr lang="en-US" baseline="30000" dirty="0"/>
          </a:p>
          <a:p>
            <a:endParaRPr lang="en-US" baseline="30000" dirty="0"/>
          </a:p>
          <a:p>
            <a:endParaRPr lang="en-US" baseline="30000" dirty="0"/>
          </a:p>
        </p:txBody>
      </p:sp>
      <p:cxnSp>
        <p:nvCxnSpPr>
          <p:cNvPr id="5" name="Straight Arrow Connector 4"/>
          <p:cNvCxnSpPr/>
          <p:nvPr/>
        </p:nvCxnSpPr>
        <p:spPr>
          <a:xfrm>
            <a:off x="3276600" y="27432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886200" y="31242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200400" y="36576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514600" y="4267200"/>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819400" y="54864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914400"/>
            <a:ext cx="7162800" cy="1143000"/>
          </a:xfrm>
        </p:spPr>
        <p:txBody>
          <a:bodyPr>
            <a:normAutofit/>
          </a:bodyPr>
          <a:lstStyle/>
          <a:p>
            <a:r>
              <a:rPr lang="en-US" i="1" u="sng" dirty="0"/>
              <a:t>HYDRAZINE      N2H4</a:t>
            </a:r>
          </a:p>
        </p:txBody>
      </p:sp>
      <p:sp>
        <p:nvSpPr>
          <p:cNvPr id="3" name="Content Placeholder 2"/>
          <p:cNvSpPr>
            <a:spLocks noGrp="1"/>
          </p:cNvSpPr>
          <p:nvPr>
            <p:ph idx="1"/>
          </p:nvPr>
        </p:nvSpPr>
        <p:spPr/>
        <p:txBody>
          <a:bodyPr>
            <a:normAutofit lnSpcReduction="10000"/>
          </a:bodyPr>
          <a:lstStyle/>
          <a:p>
            <a:r>
              <a:rPr lang="en-US" u="sng" dirty="0"/>
              <a:t>Preparation :  By </a:t>
            </a:r>
            <a:r>
              <a:rPr lang="en-US" u="sng" dirty="0" err="1"/>
              <a:t>Raschig</a:t>
            </a:r>
            <a:r>
              <a:rPr lang="en-US" u="sng" dirty="0"/>
              <a:t> Process </a:t>
            </a:r>
          </a:p>
          <a:p>
            <a:r>
              <a:rPr lang="en-US" dirty="0"/>
              <a:t>NH3    +   </a:t>
            </a:r>
            <a:r>
              <a:rPr lang="en-US" dirty="0" err="1"/>
              <a:t>NaOCl</a:t>
            </a:r>
            <a:r>
              <a:rPr lang="en-US" dirty="0"/>
              <a:t>            NH2Cl   +    </a:t>
            </a:r>
            <a:r>
              <a:rPr lang="en-US" dirty="0" err="1"/>
              <a:t>NaOH</a:t>
            </a:r>
            <a:endParaRPr lang="en-US" dirty="0"/>
          </a:p>
          <a:p>
            <a:r>
              <a:rPr lang="en-US" dirty="0"/>
              <a:t>NH2Cl   +    NH3            NH4Cl   +NH2NH2</a:t>
            </a:r>
          </a:p>
          <a:p>
            <a:r>
              <a:rPr lang="en-US" dirty="0"/>
              <a:t>PROPERTIES: It is </a:t>
            </a:r>
            <a:r>
              <a:rPr lang="en-US" dirty="0" err="1"/>
              <a:t>colourless</a:t>
            </a:r>
            <a:r>
              <a:rPr lang="en-US" dirty="0"/>
              <a:t> fuming liquid.</a:t>
            </a:r>
          </a:p>
          <a:p>
            <a:r>
              <a:rPr lang="en-US" dirty="0"/>
              <a:t>It is a </a:t>
            </a:r>
            <a:r>
              <a:rPr lang="en-US" dirty="0" err="1"/>
              <a:t>diacid</a:t>
            </a:r>
            <a:r>
              <a:rPr lang="en-US" dirty="0"/>
              <a:t> base ,forms  N2H4.HCl  &amp;   N2H4 .</a:t>
            </a:r>
            <a:r>
              <a:rPr lang="en-US" sz="4000" dirty="0"/>
              <a:t>2</a:t>
            </a:r>
            <a:r>
              <a:rPr lang="en-US" sz="2800" dirty="0"/>
              <a:t>HCl</a:t>
            </a:r>
          </a:p>
          <a:p>
            <a:r>
              <a:rPr lang="en-US" sz="2800" dirty="0"/>
              <a:t>Burns rapidly in air with evolution of heat</a:t>
            </a:r>
          </a:p>
          <a:p>
            <a:r>
              <a:rPr lang="en-US" sz="2800" dirty="0"/>
              <a:t>N2H4  +O2        N2     + H2O  +   HEAT </a:t>
            </a:r>
          </a:p>
          <a:p>
            <a:r>
              <a:rPr lang="en-US" sz="2800" dirty="0"/>
              <a:t>It is  </a:t>
            </a:r>
            <a:r>
              <a:rPr lang="en-US" sz="2800" dirty="0" err="1"/>
              <a:t>oxidised</a:t>
            </a:r>
            <a:r>
              <a:rPr lang="en-US" sz="2800" dirty="0"/>
              <a:t> quantitatively with H2O2</a:t>
            </a:r>
          </a:p>
          <a:p>
            <a:r>
              <a:rPr lang="en-US" sz="2800" dirty="0"/>
              <a:t>N2H4  +H2O2      N2   +  H2O</a:t>
            </a:r>
          </a:p>
          <a:p>
            <a:pPr>
              <a:buNone/>
            </a:pPr>
            <a:endParaRPr lang="en-US" sz="2800" dirty="0"/>
          </a:p>
          <a:p>
            <a:endParaRPr lang="en-US" dirty="0"/>
          </a:p>
        </p:txBody>
      </p:sp>
      <p:cxnSp>
        <p:nvCxnSpPr>
          <p:cNvPr id="5" name="Straight Arrow Connector 4"/>
          <p:cNvCxnSpPr/>
          <p:nvPr/>
        </p:nvCxnSpPr>
        <p:spPr>
          <a:xfrm>
            <a:off x="3352800" y="26670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352800" y="32004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819400" y="51054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895600" y="60198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8077200" cy="1143000"/>
          </a:xfrm>
        </p:spPr>
        <p:txBody>
          <a:bodyPr/>
          <a:lstStyle/>
          <a:p>
            <a:r>
              <a:rPr lang="en-US" i="1" u="sng" dirty="0"/>
              <a:t>HYDRAZINE</a:t>
            </a:r>
            <a:r>
              <a:rPr lang="en-US" dirty="0"/>
              <a:t>   </a:t>
            </a:r>
          </a:p>
        </p:txBody>
      </p:sp>
      <p:sp>
        <p:nvSpPr>
          <p:cNvPr id="3" name="Content Placeholder 2"/>
          <p:cNvSpPr>
            <a:spLocks noGrp="1"/>
          </p:cNvSpPr>
          <p:nvPr>
            <p:ph idx="1"/>
          </p:nvPr>
        </p:nvSpPr>
        <p:spPr/>
        <p:txBody>
          <a:bodyPr/>
          <a:lstStyle/>
          <a:p>
            <a:r>
              <a:rPr lang="en-US" sz="2400" dirty="0"/>
              <a:t>It is a </a:t>
            </a:r>
            <a:r>
              <a:rPr lang="en-US" sz="2400" u="sng" dirty="0">
                <a:solidFill>
                  <a:srgbClr val="FF0000"/>
                </a:solidFill>
              </a:rPr>
              <a:t>powerful reducing agent </a:t>
            </a:r>
            <a:r>
              <a:rPr lang="en-US" sz="2400" dirty="0"/>
              <a:t>Reduces halogens and salts of copper ,Silver ,gold </a:t>
            </a:r>
          </a:p>
          <a:p>
            <a:r>
              <a:rPr lang="en-US" sz="2400" dirty="0"/>
              <a:t>N2H4  +  X2       HX  +   N2</a:t>
            </a:r>
          </a:p>
          <a:p>
            <a:r>
              <a:rPr lang="en-US" sz="2400" dirty="0"/>
              <a:t>N2H4 +AuCl3        Au +N2  +</a:t>
            </a:r>
            <a:r>
              <a:rPr lang="en-US" sz="2400" dirty="0" err="1"/>
              <a:t>HCl</a:t>
            </a:r>
            <a:endParaRPr lang="en-US" sz="2400" dirty="0"/>
          </a:p>
          <a:p>
            <a:r>
              <a:rPr lang="en-US" sz="2400" dirty="0"/>
              <a:t>N2H4  +   CuSO4      Cu +N2 +H2SO4</a:t>
            </a:r>
          </a:p>
          <a:p>
            <a:endParaRPr lang="en-US" sz="2400" dirty="0"/>
          </a:p>
          <a:p>
            <a:r>
              <a:rPr lang="en-US" sz="2400" dirty="0"/>
              <a:t>It gives </a:t>
            </a:r>
            <a:r>
              <a:rPr lang="en-US" sz="2400" dirty="0" err="1"/>
              <a:t>hydrazoic</a:t>
            </a:r>
            <a:r>
              <a:rPr lang="en-US" sz="2400" dirty="0"/>
              <a:t> acid with ozone and nitrous acid</a:t>
            </a:r>
          </a:p>
          <a:p>
            <a:r>
              <a:rPr lang="en-US" sz="2400" dirty="0"/>
              <a:t>N2H4  +O3             N3H +H2O+  O2</a:t>
            </a:r>
          </a:p>
          <a:p>
            <a:r>
              <a:rPr lang="en-US" sz="2400" dirty="0"/>
              <a:t>N2H4  +  HNO2      N3H  + H2O</a:t>
            </a:r>
          </a:p>
          <a:p>
            <a:endParaRPr lang="en-US" sz="2400" dirty="0"/>
          </a:p>
          <a:p>
            <a:endParaRPr lang="en-US" dirty="0"/>
          </a:p>
        </p:txBody>
      </p:sp>
      <p:cxnSp>
        <p:nvCxnSpPr>
          <p:cNvPr id="5" name="Straight Arrow Connector 4"/>
          <p:cNvCxnSpPr/>
          <p:nvPr/>
        </p:nvCxnSpPr>
        <p:spPr>
          <a:xfrm>
            <a:off x="2590800" y="2971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743200" y="34290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971800" y="38100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514600" y="51816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895600" y="55626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     HYDROGEN AZIDE  N</a:t>
            </a:r>
            <a:r>
              <a:rPr lang="en-US" i="1" u="sng" baseline="-25000" dirty="0"/>
              <a:t>3</a:t>
            </a:r>
            <a:r>
              <a:rPr lang="en-US" i="1" u="sng" dirty="0"/>
              <a:t>H/ HN</a:t>
            </a:r>
            <a:r>
              <a:rPr lang="en-US" i="1" u="sng" baseline="-25000" dirty="0"/>
              <a:t>3</a:t>
            </a:r>
          </a:p>
        </p:txBody>
      </p:sp>
      <p:sp>
        <p:nvSpPr>
          <p:cNvPr id="3" name="Content Placeholder 2"/>
          <p:cNvSpPr>
            <a:spLocks noGrp="1"/>
          </p:cNvSpPr>
          <p:nvPr>
            <p:ph idx="1"/>
          </p:nvPr>
        </p:nvSpPr>
        <p:spPr/>
        <p:txBody>
          <a:bodyPr>
            <a:normAutofit fontScale="77500" lnSpcReduction="20000"/>
          </a:bodyPr>
          <a:lstStyle/>
          <a:p>
            <a:r>
              <a:rPr lang="en-US" dirty="0"/>
              <a:t>Earlier   called </a:t>
            </a:r>
            <a:r>
              <a:rPr lang="en-US" dirty="0" err="1"/>
              <a:t>hydrazoic</a:t>
            </a:r>
            <a:r>
              <a:rPr lang="en-US" dirty="0"/>
              <a:t> acid   HN3   it is a </a:t>
            </a:r>
            <a:r>
              <a:rPr lang="en-US" dirty="0" err="1"/>
              <a:t>colourless</a:t>
            </a:r>
            <a:r>
              <a:rPr lang="en-US" dirty="0"/>
              <a:t> ,highly poisonous liquid.</a:t>
            </a:r>
          </a:p>
          <a:p>
            <a:r>
              <a:rPr lang="en-US" u="sng" dirty="0"/>
              <a:t>PREPARATION:</a:t>
            </a:r>
            <a:r>
              <a:rPr lang="en-US" dirty="0"/>
              <a:t>  </a:t>
            </a:r>
          </a:p>
          <a:p>
            <a:r>
              <a:rPr lang="en-US" dirty="0"/>
              <a:t>By passing nitrous oxide gas into fused </a:t>
            </a:r>
            <a:r>
              <a:rPr lang="en-US" dirty="0" err="1"/>
              <a:t>sodamide</a:t>
            </a:r>
            <a:r>
              <a:rPr lang="en-US" dirty="0"/>
              <a:t> ,followed by treatment with H2SO4</a:t>
            </a:r>
          </a:p>
          <a:p>
            <a:r>
              <a:rPr lang="en-US" dirty="0"/>
              <a:t>NaNH2+N2O       NaN3  +</a:t>
            </a:r>
            <a:r>
              <a:rPr lang="en-US" dirty="0" err="1"/>
              <a:t>NaOH</a:t>
            </a:r>
            <a:r>
              <a:rPr lang="en-US" dirty="0"/>
              <a:t>  +NH3</a:t>
            </a:r>
            <a:r>
              <a:rPr lang="en-US" dirty="0">
                <a:solidFill>
                  <a:srgbClr val="FF0000"/>
                </a:solidFill>
              </a:rPr>
              <a:t>( Balance the equation</a:t>
            </a:r>
            <a:r>
              <a:rPr lang="en-US" dirty="0"/>
              <a:t>)</a:t>
            </a:r>
          </a:p>
          <a:p>
            <a:endParaRPr lang="en-US" dirty="0"/>
          </a:p>
          <a:p>
            <a:r>
              <a:rPr lang="en-US" dirty="0"/>
              <a:t>NaN3  + H2SO4       Na2SO4   +  HN3 </a:t>
            </a:r>
            <a:r>
              <a:rPr lang="en-US" dirty="0">
                <a:solidFill>
                  <a:srgbClr val="FF0000"/>
                </a:solidFill>
              </a:rPr>
              <a:t>( Balance the equation)</a:t>
            </a:r>
          </a:p>
          <a:p>
            <a:endParaRPr lang="en-US" dirty="0"/>
          </a:p>
          <a:p>
            <a:endParaRPr lang="en-US" dirty="0"/>
          </a:p>
          <a:p>
            <a:r>
              <a:rPr lang="en-US" dirty="0"/>
              <a:t>Can be obtained from Hydrazine also</a:t>
            </a:r>
          </a:p>
          <a:p>
            <a:r>
              <a:rPr lang="en-US" dirty="0"/>
              <a:t>N2H4 +O3      N3H  +H2O  +O2  </a:t>
            </a:r>
            <a:r>
              <a:rPr lang="en-US" dirty="0">
                <a:solidFill>
                  <a:srgbClr val="FF0000"/>
                </a:solidFill>
              </a:rPr>
              <a:t>(Balance the equation)</a:t>
            </a:r>
          </a:p>
          <a:p>
            <a:endParaRPr lang="en-US" dirty="0"/>
          </a:p>
          <a:p>
            <a:r>
              <a:rPr lang="en-US" dirty="0"/>
              <a:t>N2H4 +HNO2       N3H  +H2O  </a:t>
            </a:r>
            <a:r>
              <a:rPr lang="en-US" dirty="0">
                <a:solidFill>
                  <a:srgbClr val="FF0000"/>
                </a:solidFill>
              </a:rPr>
              <a:t>(Balance the equation)</a:t>
            </a:r>
          </a:p>
        </p:txBody>
      </p:sp>
      <p:cxnSp>
        <p:nvCxnSpPr>
          <p:cNvPr id="5" name="Straight Arrow Connector 4"/>
          <p:cNvCxnSpPr/>
          <p:nvPr/>
        </p:nvCxnSpPr>
        <p:spPr>
          <a:xfrm>
            <a:off x="2667000" y="40386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971800" y="44196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286000" y="5562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667000" y="60198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PROPERTIES OF Hydrogen </a:t>
            </a:r>
            <a:r>
              <a:rPr lang="en-US" i="1" u="sng" dirty="0" err="1"/>
              <a:t>azide</a:t>
            </a:r>
            <a:endParaRPr lang="en-US" i="1" u="sng" dirty="0"/>
          </a:p>
        </p:txBody>
      </p:sp>
      <p:sp>
        <p:nvSpPr>
          <p:cNvPr id="3" name="Content Placeholder 2"/>
          <p:cNvSpPr>
            <a:spLocks noGrp="1"/>
          </p:cNvSpPr>
          <p:nvPr>
            <p:ph idx="1"/>
          </p:nvPr>
        </p:nvSpPr>
        <p:spPr/>
        <p:txBody>
          <a:bodyPr/>
          <a:lstStyle/>
          <a:p>
            <a:r>
              <a:rPr lang="en-US" dirty="0"/>
              <a:t>It is a weak acid comparable to acetic acid</a:t>
            </a:r>
          </a:p>
          <a:p>
            <a:r>
              <a:rPr lang="en-US" dirty="0"/>
              <a:t>It reacts with electropositive metals to give AZIDES</a:t>
            </a:r>
          </a:p>
          <a:p>
            <a:r>
              <a:rPr lang="en-US" dirty="0"/>
              <a:t>HN3  +  Li           LiN3   +   NH3    +   N2</a:t>
            </a:r>
          </a:p>
          <a:p>
            <a:r>
              <a:rPr lang="en-US" dirty="0"/>
              <a:t>HN3   +  Mg         </a:t>
            </a:r>
            <a:r>
              <a:rPr lang="en-US" dirty="0" err="1"/>
              <a:t>Mg</a:t>
            </a:r>
            <a:r>
              <a:rPr lang="en-US" dirty="0"/>
              <a:t>(N3)2  +H2</a:t>
            </a:r>
          </a:p>
          <a:p>
            <a:endParaRPr lang="en-US" dirty="0"/>
          </a:p>
          <a:p>
            <a:r>
              <a:rPr lang="en-US" dirty="0"/>
              <a:t>It is reduced to ammonia and hydrazine with hydrogen in the presence of reducing agents</a:t>
            </a:r>
          </a:p>
          <a:p>
            <a:r>
              <a:rPr lang="en-US" dirty="0"/>
              <a:t>HN3  +   H2   Pt     NH3 </a:t>
            </a:r>
          </a:p>
          <a:p>
            <a:r>
              <a:rPr lang="en-US" dirty="0"/>
              <a:t>HN3  +  H2              N2H4</a:t>
            </a:r>
          </a:p>
          <a:p>
            <a:endParaRPr lang="en-US" dirty="0"/>
          </a:p>
        </p:txBody>
      </p:sp>
      <p:sp>
        <p:nvSpPr>
          <p:cNvPr id="4" name="Right Arrow 3"/>
          <p:cNvSpPr/>
          <p:nvPr/>
        </p:nvSpPr>
        <p:spPr>
          <a:xfrm>
            <a:off x="2362200" y="3124200"/>
            <a:ext cx="7620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2514600" y="3657600"/>
            <a:ext cx="6858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2438400" y="5943600"/>
            <a:ext cx="978408"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flipV="1">
            <a:off x="2438400" y="5562599"/>
            <a:ext cx="902208" cy="761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i="1" u="sng" dirty="0"/>
              <a:t>STRUCTURE OF HYDRIDES OF N</a:t>
            </a:r>
          </a:p>
        </p:txBody>
      </p:sp>
      <p:sp>
        <p:nvSpPr>
          <p:cNvPr id="4" name="Text Placeholder 3"/>
          <p:cNvSpPr>
            <a:spLocks noGrp="1"/>
          </p:cNvSpPr>
          <p:nvPr>
            <p:ph type="body" idx="1"/>
          </p:nvPr>
        </p:nvSpPr>
        <p:spPr/>
        <p:txBody>
          <a:bodyPr/>
          <a:lstStyle/>
          <a:p>
            <a:r>
              <a:rPr lang="en-US" dirty="0"/>
              <a:t>AMMONIA NH3</a:t>
            </a:r>
          </a:p>
        </p:txBody>
      </p:sp>
      <p:sp>
        <p:nvSpPr>
          <p:cNvPr id="6" name="Text Placeholder 5"/>
          <p:cNvSpPr>
            <a:spLocks noGrp="1"/>
          </p:cNvSpPr>
          <p:nvPr>
            <p:ph type="body" sz="half" idx="3"/>
          </p:nvPr>
        </p:nvSpPr>
        <p:spPr/>
        <p:txBody>
          <a:bodyPr/>
          <a:lstStyle/>
          <a:p>
            <a:r>
              <a:rPr lang="en-US" dirty="0"/>
              <a:t>  N3H         &amp;     N2H4    </a:t>
            </a:r>
          </a:p>
        </p:txBody>
      </p:sp>
      <p:pic>
        <p:nvPicPr>
          <p:cNvPr id="1026" name="Picture 2" descr="C:\Users\admin\Desktop\NH3.png"/>
          <p:cNvPicPr>
            <a:picLocks noGrp="1" noChangeAspect="1" noChangeArrowheads="1"/>
          </p:cNvPicPr>
          <p:nvPr>
            <p:ph sz="quarter" idx="2"/>
          </p:nvPr>
        </p:nvPicPr>
        <p:blipFill>
          <a:blip r:embed="rId2"/>
          <a:stretch>
            <a:fillRect/>
          </a:stretch>
        </p:blipFill>
        <p:spPr bwMode="auto">
          <a:xfrm>
            <a:off x="381000" y="2971800"/>
            <a:ext cx="4040188" cy="1460239"/>
          </a:xfrm>
          <a:prstGeom prst="rect">
            <a:avLst/>
          </a:prstGeom>
          <a:noFill/>
        </p:spPr>
      </p:pic>
      <p:pic>
        <p:nvPicPr>
          <p:cNvPr id="1027" name="Picture 3" descr="C:\Users\admin\Desktop\N3H.png"/>
          <p:cNvPicPr>
            <a:picLocks noGrp="1" noChangeAspect="1" noChangeArrowheads="1"/>
          </p:cNvPicPr>
          <p:nvPr>
            <p:ph sz="quarter" idx="4"/>
          </p:nvPr>
        </p:nvPicPr>
        <p:blipFill>
          <a:blip r:embed="rId3"/>
          <a:stretch>
            <a:fillRect/>
          </a:stretch>
        </p:blipFill>
        <p:spPr bwMode="auto">
          <a:xfrm>
            <a:off x="5105400" y="2590800"/>
            <a:ext cx="3333898" cy="2133600"/>
          </a:xfrm>
          <a:prstGeom prst="rect">
            <a:avLst/>
          </a:prstGeom>
          <a:noFill/>
        </p:spPr>
      </p:pic>
      <p:pic>
        <p:nvPicPr>
          <p:cNvPr id="1028" name="Picture 4" descr="C:\Users\admin\Desktop\N2H4 1.png"/>
          <p:cNvPicPr>
            <a:picLocks noChangeAspect="1" noChangeArrowheads="1"/>
          </p:cNvPicPr>
          <p:nvPr/>
        </p:nvPicPr>
        <p:blipFill>
          <a:blip r:embed="rId4"/>
          <a:srcRect/>
          <a:stretch>
            <a:fillRect/>
          </a:stretch>
        </p:blipFill>
        <p:spPr bwMode="auto">
          <a:xfrm>
            <a:off x="5562600" y="4953000"/>
            <a:ext cx="2876550" cy="159067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u="sng" dirty="0"/>
              <a:t>   CRYSTAL MODELS  </a:t>
            </a:r>
          </a:p>
        </p:txBody>
      </p:sp>
      <p:sp>
        <p:nvSpPr>
          <p:cNvPr id="6" name="Text Placeholder 5"/>
          <p:cNvSpPr>
            <a:spLocks noGrp="1"/>
          </p:cNvSpPr>
          <p:nvPr>
            <p:ph type="body" idx="1"/>
          </p:nvPr>
        </p:nvSpPr>
        <p:spPr/>
        <p:txBody>
          <a:bodyPr/>
          <a:lstStyle/>
          <a:p>
            <a:r>
              <a:rPr lang="en-US" dirty="0"/>
              <a:t>NH3  AMMONIA</a:t>
            </a:r>
          </a:p>
        </p:txBody>
      </p:sp>
      <p:sp>
        <p:nvSpPr>
          <p:cNvPr id="7" name="Text Placeholder 6"/>
          <p:cNvSpPr>
            <a:spLocks noGrp="1"/>
          </p:cNvSpPr>
          <p:nvPr>
            <p:ph type="body" sz="half" idx="3"/>
          </p:nvPr>
        </p:nvSpPr>
        <p:spPr/>
        <p:txBody>
          <a:bodyPr/>
          <a:lstStyle/>
          <a:p>
            <a:r>
              <a:rPr lang="en-US" dirty="0"/>
              <a:t>N2H4   HYDRAZINE</a:t>
            </a:r>
          </a:p>
        </p:txBody>
      </p:sp>
      <p:pic>
        <p:nvPicPr>
          <p:cNvPr id="2050" name="Picture 2" descr="C:\Users\admin\Desktop\NH3CRYSTAL.jpg"/>
          <p:cNvPicPr>
            <a:picLocks noGrp="1" noChangeAspect="1" noChangeArrowheads="1"/>
          </p:cNvPicPr>
          <p:nvPr>
            <p:ph sz="quarter" idx="2"/>
          </p:nvPr>
        </p:nvPicPr>
        <p:blipFill>
          <a:blip r:embed="rId2"/>
          <a:stretch>
            <a:fillRect/>
          </a:stretch>
        </p:blipFill>
        <p:spPr bwMode="auto">
          <a:xfrm>
            <a:off x="533400" y="3886200"/>
            <a:ext cx="4040188" cy="2272606"/>
          </a:xfrm>
          <a:prstGeom prst="rect">
            <a:avLst/>
          </a:prstGeom>
          <a:noFill/>
        </p:spPr>
      </p:pic>
      <p:pic>
        <p:nvPicPr>
          <p:cNvPr id="2051" name="Picture 3" descr="C:\Users\admin\Desktop\CRYSTAL N2H4.jpg"/>
          <p:cNvPicPr>
            <a:picLocks noGrp="1" noChangeAspect="1" noChangeArrowheads="1"/>
          </p:cNvPicPr>
          <p:nvPr>
            <p:ph sz="quarter" idx="4"/>
          </p:nvPr>
        </p:nvPicPr>
        <p:blipFill>
          <a:blip r:embed="rId3"/>
          <a:srcRect/>
          <a:stretch>
            <a:fillRect/>
          </a:stretch>
        </p:blipFill>
        <p:spPr bwMode="auto">
          <a:xfrm>
            <a:off x="4684922" y="2514600"/>
            <a:ext cx="3961981" cy="384651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i="1" u="sng" dirty="0"/>
              <a:t>HYDRIDES OF PHOSPHORUS </a:t>
            </a:r>
          </a:p>
        </p:txBody>
      </p:sp>
      <p:sp>
        <p:nvSpPr>
          <p:cNvPr id="3" name="Content Placeholder 2"/>
          <p:cNvSpPr>
            <a:spLocks noGrp="1"/>
          </p:cNvSpPr>
          <p:nvPr>
            <p:ph idx="1"/>
          </p:nvPr>
        </p:nvSpPr>
        <p:spPr/>
        <p:txBody>
          <a:bodyPr/>
          <a:lstStyle/>
          <a:p>
            <a:r>
              <a:rPr lang="en-US" dirty="0"/>
              <a:t>There are two hydrides of phosphorus which are important</a:t>
            </a:r>
          </a:p>
          <a:p>
            <a:pPr marL="514350" indent="-514350">
              <a:buFont typeface="+mj-lt"/>
              <a:buAutoNum type="arabicPeriod"/>
            </a:pPr>
            <a:r>
              <a:rPr lang="en-US" dirty="0"/>
              <a:t>   PH3     PHOSPHINE </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r>
              <a:rPr lang="en-US" dirty="0"/>
              <a:t>  P2H4   DIPHOSPHINE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FEE61-1CD6-A28F-5B95-7D499E2B94B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B9E8668-E994-EB16-66FB-E04142D771FC}"/>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1868504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BASIC CHARACTER OF HYDRIDES</a:t>
            </a:r>
          </a:p>
        </p:txBody>
      </p:sp>
      <p:sp>
        <p:nvSpPr>
          <p:cNvPr id="3" name="Content Placeholder 2"/>
          <p:cNvSpPr>
            <a:spLocks noGrp="1"/>
          </p:cNvSpPr>
          <p:nvPr>
            <p:ph idx="1"/>
          </p:nvPr>
        </p:nvSpPr>
        <p:spPr/>
        <p:txBody>
          <a:bodyPr/>
          <a:lstStyle/>
          <a:p>
            <a:r>
              <a:rPr lang="en-US" dirty="0"/>
              <a:t>In group 15, the hydrides have a lone pair on the central atom. Going down the group, size of the atom increases. And hence, electron density over the group 15 elements decreases. Thus tendency to donate electrons decreases and </a:t>
            </a:r>
            <a:r>
              <a:rPr lang="en-US" dirty="0" err="1"/>
              <a:t>basicity</a:t>
            </a:r>
            <a:r>
              <a:rPr lang="en-US" dirty="0"/>
              <a:t> decreases.</a:t>
            </a:r>
          </a:p>
          <a:p>
            <a:endParaRPr lang="en-US" dirty="0"/>
          </a:p>
          <a:p>
            <a:r>
              <a:rPr lang="en-US" dirty="0">
                <a:solidFill>
                  <a:srgbClr val="FF0000"/>
                </a:solidFill>
              </a:rPr>
              <a:t>Q </a:t>
            </a:r>
            <a:r>
              <a:rPr lang="en-US" dirty="0" err="1">
                <a:solidFill>
                  <a:srgbClr val="FF0000"/>
                </a:solidFill>
              </a:rPr>
              <a:t>Arange</a:t>
            </a:r>
            <a:r>
              <a:rPr lang="en-US" dirty="0">
                <a:solidFill>
                  <a:srgbClr val="FF0000"/>
                </a:solidFill>
              </a:rPr>
              <a:t> hydrides of group 15 in decreasing order of </a:t>
            </a:r>
            <a:r>
              <a:rPr lang="en-US" dirty="0" err="1">
                <a:solidFill>
                  <a:srgbClr val="FF0000"/>
                </a:solidFill>
              </a:rPr>
              <a:t>basicity</a:t>
            </a:r>
            <a:endParaRPr lang="en-US"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 </a:t>
            </a:r>
            <a:r>
              <a:rPr lang="en-US" dirty="0" err="1"/>
              <a:t>Phosphine</a:t>
            </a:r>
            <a:r>
              <a:rPr lang="en-US" dirty="0"/>
              <a:t>       PH3</a:t>
            </a:r>
          </a:p>
        </p:txBody>
      </p:sp>
      <p:sp>
        <p:nvSpPr>
          <p:cNvPr id="5" name="Content Placeholder 4"/>
          <p:cNvSpPr>
            <a:spLocks noGrp="1"/>
          </p:cNvSpPr>
          <p:nvPr>
            <p:ph idx="1"/>
          </p:nvPr>
        </p:nvSpPr>
        <p:spPr/>
        <p:txBody>
          <a:bodyPr/>
          <a:lstStyle/>
          <a:p>
            <a:r>
              <a:rPr lang="en-US" dirty="0"/>
              <a:t>Preparation:</a:t>
            </a:r>
          </a:p>
          <a:p>
            <a:r>
              <a:rPr lang="en-US" dirty="0"/>
              <a:t>Hydrolysis of metal </a:t>
            </a:r>
            <a:r>
              <a:rPr lang="en-US" dirty="0" err="1"/>
              <a:t>phosphides</a:t>
            </a:r>
            <a:endParaRPr lang="en-US" dirty="0"/>
          </a:p>
          <a:p>
            <a:r>
              <a:rPr lang="en-US" dirty="0"/>
              <a:t>Na3P   +   H2O              </a:t>
            </a:r>
            <a:r>
              <a:rPr lang="en-US" dirty="0" err="1"/>
              <a:t>NaOH</a:t>
            </a:r>
            <a:r>
              <a:rPr lang="en-US" dirty="0"/>
              <a:t>  +  PH3</a:t>
            </a:r>
          </a:p>
          <a:p>
            <a:r>
              <a:rPr lang="en-US" dirty="0"/>
              <a:t>Heating Phosphorous   acid</a:t>
            </a:r>
          </a:p>
          <a:p>
            <a:r>
              <a:rPr lang="en-US" dirty="0"/>
              <a:t>H3PO3      200 c             H3PO4    +  PH3</a:t>
            </a:r>
          </a:p>
          <a:p>
            <a:r>
              <a:rPr lang="en-US" dirty="0"/>
              <a:t>In LAB  it is prepared by heating white phosphorus with sodium hydroxide</a:t>
            </a:r>
          </a:p>
          <a:p>
            <a:r>
              <a:rPr lang="en-US" dirty="0"/>
              <a:t>P  +   </a:t>
            </a:r>
            <a:r>
              <a:rPr lang="en-US" dirty="0" err="1"/>
              <a:t>NaOH</a:t>
            </a:r>
            <a:r>
              <a:rPr lang="en-US" dirty="0"/>
              <a:t>   +  H2O                NaH2PO2 +   PH3           </a:t>
            </a:r>
          </a:p>
        </p:txBody>
      </p:sp>
      <p:sp>
        <p:nvSpPr>
          <p:cNvPr id="6" name="Right Arrow 5"/>
          <p:cNvSpPr/>
          <p:nvPr/>
        </p:nvSpPr>
        <p:spPr>
          <a:xfrm>
            <a:off x="2971800" y="3124200"/>
            <a:ext cx="97840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7" name="Right Arrow 6"/>
          <p:cNvSpPr/>
          <p:nvPr/>
        </p:nvSpPr>
        <p:spPr>
          <a:xfrm>
            <a:off x="2286000" y="4267200"/>
            <a:ext cx="97840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3886200" y="5410200"/>
            <a:ext cx="978408"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err="1"/>
              <a:t>Phosphine</a:t>
            </a:r>
            <a:r>
              <a:rPr lang="en-US" dirty="0"/>
              <a:t>  Properties</a:t>
            </a:r>
          </a:p>
        </p:txBody>
      </p:sp>
      <p:sp>
        <p:nvSpPr>
          <p:cNvPr id="3" name="Content Placeholder 2"/>
          <p:cNvSpPr>
            <a:spLocks noGrp="1"/>
          </p:cNvSpPr>
          <p:nvPr>
            <p:ph idx="1"/>
          </p:nvPr>
        </p:nvSpPr>
        <p:spPr/>
        <p:txBody>
          <a:bodyPr/>
          <a:lstStyle/>
          <a:p>
            <a:r>
              <a:rPr lang="en-US" dirty="0"/>
              <a:t>It is extremely toxic </a:t>
            </a:r>
            <a:r>
              <a:rPr lang="en-US" dirty="0" err="1"/>
              <a:t>colourless</a:t>
            </a:r>
            <a:r>
              <a:rPr lang="en-US" dirty="0"/>
              <a:t> gas </a:t>
            </a:r>
          </a:p>
          <a:p>
            <a:r>
              <a:rPr lang="en-US" dirty="0"/>
              <a:t>It is thermally less stable than NH3 and decomposes</a:t>
            </a:r>
          </a:p>
          <a:p>
            <a:r>
              <a:rPr lang="en-US" dirty="0"/>
              <a:t>PH3               P4   +   H2</a:t>
            </a:r>
          </a:p>
          <a:p>
            <a:r>
              <a:rPr lang="en-US" dirty="0"/>
              <a:t>It catches fire when heated to 150 c</a:t>
            </a:r>
          </a:p>
          <a:p>
            <a:r>
              <a:rPr lang="en-US" dirty="0"/>
              <a:t>PH3 +   O2               H3PO4</a:t>
            </a:r>
          </a:p>
          <a:p>
            <a:r>
              <a:rPr lang="en-US" dirty="0"/>
              <a:t>It is a weaker base than ammonia</a:t>
            </a:r>
          </a:p>
          <a:p>
            <a:r>
              <a:rPr lang="en-US" dirty="0"/>
              <a:t>PH3  +  </a:t>
            </a:r>
            <a:r>
              <a:rPr lang="en-US" dirty="0" err="1"/>
              <a:t>HBr</a:t>
            </a:r>
            <a:r>
              <a:rPr lang="en-US" dirty="0"/>
              <a:t>              PH4Br</a:t>
            </a:r>
          </a:p>
          <a:p>
            <a:r>
              <a:rPr lang="en-US" dirty="0"/>
              <a:t>It is a strong reducing agent</a:t>
            </a:r>
          </a:p>
          <a:p>
            <a:r>
              <a:rPr lang="en-US" dirty="0"/>
              <a:t>CuSO4  +  PH3             Cu3P2     +      H2SO4</a:t>
            </a:r>
          </a:p>
        </p:txBody>
      </p:sp>
      <p:sp>
        <p:nvSpPr>
          <p:cNvPr id="4" name="Right Arrow 3"/>
          <p:cNvSpPr/>
          <p:nvPr/>
        </p:nvSpPr>
        <p:spPr>
          <a:xfrm flipV="1">
            <a:off x="1600200" y="3124200"/>
            <a:ext cx="97840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2362200" y="4114800"/>
            <a:ext cx="97840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2590800" y="5029200"/>
            <a:ext cx="978408"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3048000" y="5943600"/>
            <a:ext cx="978408"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Phosphine</a:t>
            </a:r>
            <a:r>
              <a:rPr lang="en-US" dirty="0"/>
              <a:t>   Properties </a:t>
            </a:r>
          </a:p>
        </p:txBody>
      </p:sp>
      <p:sp>
        <p:nvSpPr>
          <p:cNvPr id="3" name="Content Placeholder 2"/>
          <p:cNvSpPr>
            <a:spLocks noGrp="1"/>
          </p:cNvSpPr>
          <p:nvPr>
            <p:ph idx="1"/>
          </p:nvPr>
        </p:nvSpPr>
        <p:spPr/>
        <p:txBody>
          <a:bodyPr>
            <a:normAutofit fontScale="92500" lnSpcReduction="10000"/>
          </a:bodyPr>
          <a:lstStyle/>
          <a:p>
            <a:r>
              <a:rPr lang="en-US" dirty="0"/>
              <a:t>It is used in smoke screens</a:t>
            </a:r>
          </a:p>
          <a:p>
            <a:r>
              <a:rPr lang="en-US" dirty="0"/>
              <a:t>Calcium. </a:t>
            </a:r>
            <a:r>
              <a:rPr lang="en-US" dirty="0" err="1"/>
              <a:t>phosphide</a:t>
            </a:r>
            <a:r>
              <a:rPr lang="en-US" dirty="0"/>
              <a:t> reacts with water which catches fire to give smoke</a:t>
            </a:r>
          </a:p>
          <a:p>
            <a:r>
              <a:rPr lang="en-US" dirty="0" err="1"/>
              <a:t>Amixture</a:t>
            </a:r>
            <a:r>
              <a:rPr lang="en-US" dirty="0"/>
              <a:t> of Calcium carbide and calcium </a:t>
            </a:r>
            <a:r>
              <a:rPr lang="en-US" dirty="0" err="1"/>
              <a:t>phosphide</a:t>
            </a:r>
            <a:r>
              <a:rPr lang="en-US" dirty="0"/>
              <a:t> is used in </a:t>
            </a:r>
            <a:r>
              <a:rPr lang="en-US" dirty="0" err="1"/>
              <a:t>holmes</a:t>
            </a:r>
            <a:r>
              <a:rPr lang="en-US" dirty="0"/>
              <a:t> signals for ships because this mixture gives </a:t>
            </a:r>
            <a:r>
              <a:rPr lang="en-US" dirty="0" err="1"/>
              <a:t>phosphine</a:t>
            </a:r>
            <a:r>
              <a:rPr lang="en-US" dirty="0"/>
              <a:t> with sea water and </a:t>
            </a:r>
            <a:r>
              <a:rPr lang="en-US" dirty="0" err="1"/>
              <a:t>phosphine</a:t>
            </a:r>
            <a:r>
              <a:rPr lang="en-US" dirty="0"/>
              <a:t> gas catches fire and lightens acetylene formed from CaC2</a:t>
            </a:r>
          </a:p>
          <a:p>
            <a:r>
              <a:rPr lang="en-US" dirty="0"/>
              <a:t>Q Which is a stronger Lewis Base NH3 OR PH3 &amp; why</a:t>
            </a:r>
          </a:p>
          <a:p>
            <a:r>
              <a:rPr lang="en-US" dirty="0"/>
              <a:t>Q The HNH bond angle in NH3 is  107  and in PH3 97 </a:t>
            </a:r>
          </a:p>
          <a:p>
            <a:r>
              <a:rPr lang="en-US" dirty="0"/>
              <a:t>Q Arrange hydrides of group 15 in decreasing order of thermal stability.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a:t>
            </a:r>
            <a:r>
              <a:rPr lang="en-US" dirty="0" err="1"/>
              <a:t>Diphosphine</a:t>
            </a:r>
            <a:r>
              <a:rPr lang="en-US" dirty="0"/>
              <a:t>    P2H4</a:t>
            </a:r>
          </a:p>
        </p:txBody>
      </p:sp>
      <p:sp>
        <p:nvSpPr>
          <p:cNvPr id="3" name="Content Placeholder 2"/>
          <p:cNvSpPr>
            <a:spLocks noGrp="1"/>
          </p:cNvSpPr>
          <p:nvPr>
            <p:ph idx="1"/>
          </p:nvPr>
        </p:nvSpPr>
        <p:spPr/>
        <p:txBody>
          <a:bodyPr>
            <a:normAutofit lnSpcReduction="10000"/>
          </a:bodyPr>
          <a:lstStyle/>
          <a:p>
            <a:r>
              <a:rPr lang="en-US" dirty="0"/>
              <a:t>Preparation: By passing </a:t>
            </a:r>
            <a:r>
              <a:rPr lang="en-US" dirty="0" err="1"/>
              <a:t>phosphine</a:t>
            </a:r>
            <a:r>
              <a:rPr lang="en-US" dirty="0"/>
              <a:t> through an electric discharge at  5-10 </a:t>
            </a:r>
            <a:r>
              <a:rPr lang="en-US" dirty="0" err="1"/>
              <a:t>Kv</a:t>
            </a:r>
            <a:endParaRPr lang="en-US" dirty="0"/>
          </a:p>
          <a:p>
            <a:r>
              <a:rPr lang="en-US" dirty="0"/>
              <a:t>By the action of calcium </a:t>
            </a:r>
            <a:r>
              <a:rPr lang="en-US" dirty="0" err="1"/>
              <a:t>phosphide</a:t>
            </a:r>
            <a:r>
              <a:rPr lang="en-US" dirty="0"/>
              <a:t> on water along with PH3</a:t>
            </a:r>
          </a:p>
          <a:p>
            <a:r>
              <a:rPr lang="en-US" dirty="0"/>
              <a:t>Properties :</a:t>
            </a:r>
          </a:p>
          <a:p>
            <a:r>
              <a:rPr lang="en-US" dirty="0"/>
              <a:t>Catches fire immediately in contact with air</a:t>
            </a:r>
          </a:p>
          <a:p>
            <a:r>
              <a:rPr lang="en-US" dirty="0"/>
              <a:t>Easily </a:t>
            </a:r>
            <a:r>
              <a:rPr lang="en-US" dirty="0" err="1"/>
              <a:t>oxididised</a:t>
            </a:r>
            <a:r>
              <a:rPr lang="en-US" dirty="0"/>
              <a:t> by </a:t>
            </a:r>
            <a:r>
              <a:rPr lang="en-US" dirty="0" err="1"/>
              <a:t>atm</a:t>
            </a:r>
            <a:r>
              <a:rPr lang="en-US" dirty="0"/>
              <a:t> O2</a:t>
            </a:r>
          </a:p>
          <a:p>
            <a:r>
              <a:rPr lang="en-US" dirty="0"/>
              <a:t>P2O4+O2        P+H2O</a:t>
            </a:r>
          </a:p>
          <a:p>
            <a:r>
              <a:rPr lang="en-US" dirty="0"/>
              <a:t>It decomposes on standing</a:t>
            </a:r>
          </a:p>
          <a:p>
            <a:r>
              <a:rPr lang="en-US" dirty="0"/>
              <a:t>P2H4            P4H2  +PH3   +H2</a:t>
            </a:r>
          </a:p>
        </p:txBody>
      </p:sp>
      <p:sp>
        <p:nvSpPr>
          <p:cNvPr id="4" name="Right Arrow 3"/>
          <p:cNvSpPr/>
          <p:nvPr/>
        </p:nvSpPr>
        <p:spPr>
          <a:xfrm>
            <a:off x="2286000" y="5029200"/>
            <a:ext cx="4572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 name="Right Arrow 4"/>
          <p:cNvSpPr/>
          <p:nvPr/>
        </p:nvSpPr>
        <p:spPr>
          <a:xfrm>
            <a:off x="1600200" y="5867400"/>
            <a:ext cx="978408"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STRUCTURE</a:t>
            </a:r>
          </a:p>
        </p:txBody>
      </p:sp>
      <p:sp>
        <p:nvSpPr>
          <p:cNvPr id="4" name="Text Placeholder 3"/>
          <p:cNvSpPr>
            <a:spLocks noGrp="1"/>
          </p:cNvSpPr>
          <p:nvPr>
            <p:ph type="body" idx="1"/>
          </p:nvPr>
        </p:nvSpPr>
        <p:spPr/>
        <p:txBody>
          <a:bodyPr/>
          <a:lstStyle/>
          <a:p>
            <a:r>
              <a:rPr lang="en-US" dirty="0"/>
              <a:t>PHOSPHINE(Similar to  NH3)</a:t>
            </a:r>
          </a:p>
        </p:txBody>
      </p:sp>
      <p:sp>
        <p:nvSpPr>
          <p:cNvPr id="6" name="Text Placeholder 5"/>
          <p:cNvSpPr>
            <a:spLocks noGrp="1"/>
          </p:cNvSpPr>
          <p:nvPr>
            <p:ph type="body" sz="half" idx="3"/>
          </p:nvPr>
        </p:nvSpPr>
        <p:spPr/>
        <p:txBody>
          <a:bodyPr>
            <a:normAutofit fontScale="92500" lnSpcReduction="10000"/>
          </a:bodyPr>
          <a:lstStyle/>
          <a:p>
            <a:r>
              <a:rPr lang="en-US" dirty="0"/>
              <a:t>DIPHOSPHINE (Similar to N2H4)</a:t>
            </a:r>
          </a:p>
        </p:txBody>
      </p:sp>
      <p:pic>
        <p:nvPicPr>
          <p:cNvPr id="1026" name="Picture 2" descr="C:\Users\admin\Desktop\PH3.jpg"/>
          <p:cNvPicPr>
            <a:picLocks noGrp="1" noChangeAspect="1" noChangeArrowheads="1"/>
          </p:cNvPicPr>
          <p:nvPr>
            <p:ph sz="quarter" idx="2"/>
          </p:nvPr>
        </p:nvPicPr>
        <p:blipFill>
          <a:blip r:embed="rId2"/>
          <a:srcRect/>
          <a:stretch>
            <a:fillRect/>
          </a:stretch>
        </p:blipFill>
        <p:spPr bwMode="auto">
          <a:xfrm>
            <a:off x="762000" y="2743200"/>
            <a:ext cx="2466975" cy="1847850"/>
          </a:xfrm>
          <a:prstGeom prst="rect">
            <a:avLst/>
          </a:prstGeom>
          <a:noFill/>
        </p:spPr>
      </p:pic>
      <p:pic>
        <p:nvPicPr>
          <p:cNvPr id="1027" name="Picture 3" descr="C:\Users\admin\Desktop\PH32.jpg"/>
          <p:cNvPicPr>
            <a:picLocks noGrp="1" noChangeAspect="1" noChangeArrowheads="1"/>
          </p:cNvPicPr>
          <p:nvPr>
            <p:ph sz="quarter" idx="4"/>
          </p:nvPr>
        </p:nvPicPr>
        <p:blipFill>
          <a:blip r:embed="rId3"/>
          <a:srcRect/>
          <a:stretch>
            <a:fillRect/>
          </a:stretch>
        </p:blipFill>
        <p:spPr bwMode="auto">
          <a:xfrm>
            <a:off x="1524000" y="4438650"/>
            <a:ext cx="2857500" cy="2419350"/>
          </a:xfrm>
          <a:prstGeom prst="rect">
            <a:avLst/>
          </a:prstGeom>
          <a:noFill/>
        </p:spPr>
      </p:pic>
      <p:pic>
        <p:nvPicPr>
          <p:cNvPr id="1028" name="Picture 4" descr="C:\Users\admin\Desktop\P2H4 1.png"/>
          <p:cNvPicPr>
            <a:picLocks noChangeAspect="1" noChangeArrowheads="1"/>
          </p:cNvPicPr>
          <p:nvPr/>
        </p:nvPicPr>
        <p:blipFill>
          <a:blip r:embed="rId4" cstate="print"/>
          <a:srcRect/>
          <a:stretch>
            <a:fillRect/>
          </a:stretch>
        </p:blipFill>
        <p:spPr bwMode="auto">
          <a:xfrm>
            <a:off x="5334000" y="3352800"/>
            <a:ext cx="2819400" cy="18288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    Halides of Nitrogen</a:t>
            </a:r>
          </a:p>
        </p:txBody>
      </p:sp>
      <p:sp>
        <p:nvSpPr>
          <p:cNvPr id="8" name="Content Placeholder 7"/>
          <p:cNvSpPr>
            <a:spLocks noGrp="1"/>
          </p:cNvSpPr>
          <p:nvPr>
            <p:ph idx="1"/>
          </p:nvPr>
        </p:nvSpPr>
        <p:spPr/>
        <p:txBody>
          <a:bodyPr/>
          <a:lstStyle/>
          <a:p>
            <a:r>
              <a:rPr lang="en-US" dirty="0"/>
              <a:t>Nitrogen forms only </a:t>
            </a:r>
            <a:r>
              <a:rPr lang="en-US" dirty="0" err="1"/>
              <a:t>trihalides</a:t>
            </a:r>
            <a:r>
              <a:rPr lang="en-US" dirty="0"/>
              <a:t> out of which NF3 is stable ,NCl3 is explosive and NBr3 and NI3 do not exist as such.</a:t>
            </a:r>
          </a:p>
          <a:p>
            <a:r>
              <a:rPr lang="en-US" dirty="0"/>
              <a:t>NF3 +  H2O             No Reaction</a:t>
            </a:r>
          </a:p>
          <a:p>
            <a:r>
              <a:rPr lang="en-US" dirty="0"/>
              <a:t>NCl3  +  H2O              NH3 +  </a:t>
            </a:r>
            <a:r>
              <a:rPr lang="en-US" dirty="0" err="1"/>
              <a:t>HOCl</a:t>
            </a:r>
            <a:endParaRPr lang="en-US" dirty="0"/>
          </a:p>
          <a:p>
            <a:endParaRPr lang="en-US" dirty="0"/>
          </a:p>
          <a:p>
            <a:r>
              <a:rPr lang="en-US" dirty="0">
                <a:solidFill>
                  <a:srgbClr val="FF0000"/>
                </a:solidFill>
              </a:rPr>
              <a:t>Q   NCl3 exists ,NCl5 does not .Explain</a:t>
            </a:r>
          </a:p>
        </p:txBody>
      </p:sp>
      <p:sp>
        <p:nvSpPr>
          <p:cNvPr id="4" name="Right Arrow 3"/>
          <p:cNvSpPr/>
          <p:nvPr/>
        </p:nvSpPr>
        <p:spPr>
          <a:xfrm>
            <a:off x="2514600" y="3429000"/>
            <a:ext cx="978408"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2895600" y="3962400"/>
            <a:ext cx="97840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Structure of   NCl</a:t>
            </a:r>
            <a:r>
              <a:rPr lang="en-US" i="1" u="sng" baseline="-25000" dirty="0"/>
              <a:t>3</a:t>
            </a:r>
          </a:p>
        </p:txBody>
      </p:sp>
      <p:sp>
        <p:nvSpPr>
          <p:cNvPr id="5" name="Text Placeholder 4"/>
          <p:cNvSpPr>
            <a:spLocks noGrp="1"/>
          </p:cNvSpPr>
          <p:nvPr>
            <p:ph type="body" idx="1"/>
          </p:nvPr>
        </p:nvSpPr>
        <p:spPr/>
        <p:txBody>
          <a:bodyPr/>
          <a:lstStyle/>
          <a:p>
            <a:r>
              <a:rPr lang="en-US" dirty="0"/>
              <a:t>BCl3 is </a:t>
            </a:r>
            <a:r>
              <a:rPr lang="en-US" dirty="0" err="1"/>
              <a:t>trigonal</a:t>
            </a:r>
            <a:r>
              <a:rPr lang="en-US" dirty="0"/>
              <a:t> planar,NCl3 is pyramidal ?</a:t>
            </a:r>
          </a:p>
        </p:txBody>
      </p:sp>
      <p:sp>
        <p:nvSpPr>
          <p:cNvPr id="6" name="Text Placeholder 5"/>
          <p:cNvSpPr>
            <a:spLocks noGrp="1"/>
          </p:cNvSpPr>
          <p:nvPr>
            <p:ph type="body" sz="half" idx="3"/>
          </p:nvPr>
        </p:nvSpPr>
        <p:spPr/>
        <p:txBody>
          <a:bodyPr/>
          <a:lstStyle/>
          <a:p>
            <a:endParaRPr lang="en-US"/>
          </a:p>
        </p:txBody>
      </p:sp>
      <p:pic>
        <p:nvPicPr>
          <p:cNvPr id="1026" name="Picture 2" descr="C:\Users\admin\Desktop\NCL3 2.jpg"/>
          <p:cNvPicPr>
            <a:picLocks noGrp="1" noChangeAspect="1" noChangeArrowheads="1"/>
          </p:cNvPicPr>
          <p:nvPr>
            <p:ph sz="quarter" idx="2"/>
          </p:nvPr>
        </p:nvPicPr>
        <p:blipFill>
          <a:blip r:embed="rId2"/>
          <a:stretch>
            <a:fillRect/>
          </a:stretch>
        </p:blipFill>
        <p:spPr bwMode="auto">
          <a:xfrm>
            <a:off x="6248400" y="0"/>
            <a:ext cx="2171700" cy="2105025"/>
          </a:xfrm>
          <a:prstGeom prst="rect">
            <a:avLst/>
          </a:prstGeom>
          <a:noFill/>
        </p:spPr>
      </p:pic>
      <p:pic>
        <p:nvPicPr>
          <p:cNvPr id="1027" name="Picture 3" descr="C:\Users\admin\Desktop\NcL3.jpg"/>
          <p:cNvPicPr>
            <a:picLocks noGrp="1" noChangeAspect="1" noChangeArrowheads="1"/>
          </p:cNvPicPr>
          <p:nvPr>
            <p:ph sz="quarter" idx="4"/>
          </p:nvPr>
        </p:nvPicPr>
        <p:blipFill>
          <a:blip r:embed="rId3"/>
          <a:srcRect/>
          <a:stretch>
            <a:fillRect/>
          </a:stretch>
        </p:blipFill>
        <p:spPr bwMode="auto">
          <a:xfrm>
            <a:off x="4267201" y="2922191"/>
            <a:ext cx="4419600" cy="3326209"/>
          </a:xfrm>
          <a:prstGeom prst="rect">
            <a:avLst/>
          </a:prstGeom>
          <a:noFill/>
        </p:spPr>
      </p:pic>
      <p:pic>
        <p:nvPicPr>
          <p:cNvPr id="1028" name="Picture 4" descr="C:\Users\admin\Desktop\NCL35.png"/>
          <p:cNvPicPr>
            <a:picLocks noChangeAspect="1" noChangeArrowheads="1"/>
          </p:cNvPicPr>
          <p:nvPr/>
        </p:nvPicPr>
        <p:blipFill>
          <a:blip r:embed="rId4"/>
          <a:srcRect/>
          <a:stretch>
            <a:fillRect/>
          </a:stretch>
        </p:blipFill>
        <p:spPr bwMode="auto">
          <a:xfrm>
            <a:off x="228600" y="2743200"/>
            <a:ext cx="3962400" cy="35052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Halides of  Phosphorus</a:t>
            </a:r>
          </a:p>
        </p:txBody>
      </p:sp>
      <p:sp>
        <p:nvSpPr>
          <p:cNvPr id="3" name="Content Placeholder 2"/>
          <p:cNvSpPr>
            <a:spLocks noGrp="1"/>
          </p:cNvSpPr>
          <p:nvPr>
            <p:ph idx="1"/>
          </p:nvPr>
        </p:nvSpPr>
        <p:spPr/>
        <p:txBody>
          <a:bodyPr/>
          <a:lstStyle/>
          <a:p>
            <a:r>
              <a:rPr lang="en-US" dirty="0"/>
              <a:t>Phosphorus </a:t>
            </a:r>
            <a:r>
              <a:rPr lang="en-US" dirty="0" err="1"/>
              <a:t>trichloride</a:t>
            </a:r>
            <a:r>
              <a:rPr lang="en-US" dirty="0"/>
              <a:t>  PCl3</a:t>
            </a:r>
          </a:p>
          <a:p>
            <a:r>
              <a:rPr lang="en-US" dirty="0"/>
              <a:t>Phosphorus </a:t>
            </a:r>
            <a:r>
              <a:rPr lang="en-US" dirty="0" err="1"/>
              <a:t>pentachloride</a:t>
            </a:r>
            <a:r>
              <a:rPr lang="en-US" dirty="0"/>
              <a:t> PCl5</a:t>
            </a:r>
          </a:p>
          <a:p>
            <a:r>
              <a:rPr lang="en-US" dirty="0"/>
              <a:t>Phosphorus has 3s</a:t>
            </a:r>
            <a:r>
              <a:rPr lang="en-US" baseline="30000" dirty="0"/>
              <a:t>2 </a:t>
            </a:r>
            <a:r>
              <a:rPr lang="en-US" dirty="0"/>
              <a:t>3p</a:t>
            </a:r>
            <a:r>
              <a:rPr lang="en-US" baseline="30000" dirty="0"/>
              <a:t>3 </a:t>
            </a:r>
            <a:r>
              <a:rPr lang="en-US" dirty="0"/>
              <a:t>  valence shell configuration and in this vacant d </a:t>
            </a:r>
            <a:r>
              <a:rPr lang="en-US" dirty="0" err="1"/>
              <a:t>orbitals</a:t>
            </a:r>
            <a:r>
              <a:rPr lang="en-US" dirty="0"/>
              <a:t> are available ,so Phosphorus can extend its </a:t>
            </a:r>
            <a:r>
              <a:rPr lang="en-US" dirty="0" err="1"/>
              <a:t>covalency</a:t>
            </a:r>
            <a:r>
              <a:rPr lang="en-US" dirty="0"/>
              <a:t> from +3  to  +5,hence two types of halides are formed unlike Nitrogen which forms only </a:t>
            </a:r>
            <a:r>
              <a:rPr lang="en-US" dirty="0" err="1"/>
              <a:t>trihalides</a:t>
            </a:r>
            <a:r>
              <a:rPr lang="en-US" dirty="0"/>
              <a:t>.</a:t>
            </a:r>
            <a:endParaRPr lang="en-US" baseline="30000" dirty="0"/>
          </a:p>
        </p:txBody>
      </p:sp>
      <p:pic>
        <p:nvPicPr>
          <p:cNvPr id="3074" name="Picture 2" descr="C:\Users\admin\Desktop\PCL3 1.png"/>
          <p:cNvPicPr>
            <a:picLocks noChangeAspect="1" noChangeArrowheads="1"/>
          </p:cNvPicPr>
          <p:nvPr/>
        </p:nvPicPr>
        <p:blipFill>
          <a:blip r:embed="rId2"/>
          <a:srcRect/>
          <a:stretch>
            <a:fillRect/>
          </a:stretch>
        </p:blipFill>
        <p:spPr bwMode="auto">
          <a:xfrm>
            <a:off x="533400" y="4905375"/>
            <a:ext cx="2085975" cy="1952625"/>
          </a:xfrm>
          <a:prstGeom prst="rect">
            <a:avLst/>
          </a:prstGeom>
          <a:noFill/>
        </p:spPr>
      </p:pic>
      <p:pic>
        <p:nvPicPr>
          <p:cNvPr id="5" name="Picture 3" descr="C:\Users\admin\Desktop\PCL5 3.png"/>
          <p:cNvPicPr>
            <a:picLocks noChangeAspect="1" noChangeArrowheads="1"/>
          </p:cNvPicPr>
          <p:nvPr/>
        </p:nvPicPr>
        <p:blipFill>
          <a:blip r:embed="rId3"/>
          <a:srcRect/>
          <a:stretch>
            <a:fillRect/>
          </a:stretch>
        </p:blipFill>
        <p:spPr bwMode="auto">
          <a:xfrm>
            <a:off x="5029200" y="4953000"/>
            <a:ext cx="3733800" cy="16002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8229600" cy="1143000"/>
          </a:xfrm>
        </p:spPr>
        <p:txBody>
          <a:bodyPr>
            <a:normAutofit fontScale="90000"/>
          </a:bodyPr>
          <a:lstStyle/>
          <a:p>
            <a:r>
              <a:rPr lang="en-US" dirty="0"/>
              <a:t>  PCl3  Phosphorus </a:t>
            </a:r>
            <a:r>
              <a:rPr lang="en-US" dirty="0" err="1"/>
              <a:t>trichloride</a:t>
            </a:r>
            <a:br>
              <a:rPr lang="en-US" dirty="0"/>
            </a:br>
            <a:r>
              <a:rPr lang="en-US" dirty="0"/>
              <a:t>                                  </a:t>
            </a:r>
            <a:r>
              <a:rPr lang="en-US" sz="2000" dirty="0">
                <a:solidFill>
                  <a:srgbClr val="FF0000"/>
                </a:solidFill>
              </a:rPr>
              <a:t>Learn and try to balance the equations</a:t>
            </a:r>
          </a:p>
        </p:txBody>
      </p:sp>
      <p:sp>
        <p:nvSpPr>
          <p:cNvPr id="3" name="Content Placeholder 2"/>
          <p:cNvSpPr>
            <a:spLocks noGrp="1"/>
          </p:cNvSpPr>
          <p:nvPr>
            <p:ph idx="1"/>
          </p:nvPr>
        </p:nvSpPr>
        <p:spPr/>
        <p:txBody>
          <a:bodyPr>
            <a:normAutofit fontScale="85000" lnSpcReduction="20000"/>
          </a:bodyPr>
          <a:lstStyle/>
          <a:p>
            <a:r>
              <a:rPr lang="en-US" dirty="0"/>
              <a:t>It is prepared by the direct reaction of elements</a:t>
            </a:r>
          </a:p>
          <a:p>
            <a:r>
              <a:rPr lang="en-US" dirty="0"/>
              <a:t>P4  +   Cl2                 PCl3</a:t>
            </a:r>
          </a:p>
          <a:p>
            <a:r>
              <a:rPr lang="en-US" dirty="0"/>
              <a:t>It fumes in moist air</a:t>
            </a:r>
          </a:p>
          <a:p>
            <a:r>
              <a:rPr lang="en-US" dirty="0"/>
              <a:t>It reacts with Chlorine and </a:t>
            </a:r>
            <a:r>
              <a:rPr lang="en-US" dirty="0" err="1"/>
              <a:t>sulphuryl</a:t>
            </a:r>
            <a:r>
              <a:rPr lang="en-US" dirty="0"/>
              <a:t> chloride to give PCl5</a:t>
            </a:r>
          </a:p>
          <a:p>
            <a:r>
              <a:rPr lang="en-US" dirty="0"/>
              <a:t>PCl3  +  Cl2                PCl5</a:t>
            </a:r>
          </a:p>
          <a:p>
            <a:r>
              <a:rPr lang="en-US" dirty="0"/>
              <a:t>PCl3  +   SO2Cl2               PCl5 + SO2</a:t>
            </a:r>
          </a:p>
          <a:p>
            <a:r>
              <a:rPr lang="en-US" dirty="0"/>
              <a:t>It is </a:t>
            </a:r>
            <a:r>
              <a:rPr lang="en-US" dirty="0" err="1"/>
              <a:t>oxidised</a:t>
            </a:r>
            <a:r>
              <a:rPr lang="en-US" dirty="0"/>
              <a:t> easily by oxygen and P2O5 </a:t>
            </a:r>
          </a:p>
          <a:p>
            <a:r>
              <a:rPr lang="en-US" dirty="0"/>
              <a:t>PCl3+O2               POCl3</a:t>
            </a:r>
          </a:p>
          <a:p>
            <a:r>
              <a:rPr lang="en-US" dirty="0"/>
              <a:t>PCl3  + P4O10   + Cl2                  POCl3</a:t>
            </a:r>
          </a:p>
          <a:p>
            <a:r>
              <a:rPr lang="en-US" dirty="0"/>
              <a:t>Used to convert alcohols to alkyl halides and acids to acid chlorides</a:t>
            </a:r>
          </a:p>
          <a:p>
            <a:r>
              <a:rPr lang="en-US" dirty="0"/>
              <a:t>PCl3 + ROH                  </a:t>
            </a:r>
            <a:r>
              <a:rPr lang="en-US" dirty="0" err="1"/>
              <a:t>RCl</a:t>
            </a:r>
            <a:r>
              <a:rPr lang="en-US" dirty="0"/>
              <a:t>  +  H3PO3</a:t>
            </a:r>
          </a:p>
          <a:p>
            <a:r>
              <a:rPr lang="en-US" dirty="0"/>
              <a:t>PCl3  +  RCOOH                  </a:t>
            </a:r>
            <a:r>
              <a:rPr lang="en-US" dirty="0" err="1"/>
              <a:t>RCOCl</a:t>
            </a:r>
            <a:r>
              <a:rPr lang="en-US" dirty="0"/>
              <a:t>  +  H3PO3</a:t>
            </a:r>
          </a:p>
          <a:p>
            <a:endParaRPr lang="en-US" dirty="0"/>
          </a:p>
        </p:txBody>
      </p:sp>
      <p:sp>
        <p:nvSpPr>
          <p:cNvPr id="4" name="Right Arrow 3"/>
          <p:cNvSpPr/>
          <p:nvPr/>
        </p:nvSpPr>
        <p:spPr>
          <a:xfrm>
            <a:off x="2057400" y="2362200"/>
            <a:ext cx="978408"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2209800" y="3352800"/>
            <a:ext cx="978408"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flipV="1">
            <a:off x="2743200" y="3733800"/>
            <a:ext cx="978408"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1828800" y="4419600"/>
            <a:ext cx="9144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3429000" y="4724400"/>
            <a:ext cx="978408"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2438400" y="5638800"/>
            <a:ext cx="978408"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2971800" y="6019800"/>
            <a:ext cx="97840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PCl</a:t>
            </a:r>
            <a:r>
              <a:rPr lang="en-US" baseline="-25000" dirty="0"/>
              <a:t>5 </a:t>
            </a:r>
            <a:r>
              <a:rPr lang="en-US" dirty="0"/>
              <a:t> Phosphorus </a:t>
            </a:r>
            <a:r>
              <a:rPr lang="en-US" dirty="0" err="1"/>
              <a:t>Pentachloride</a:t>
            </a:r>
            <a:endParaRPr lang="en-US" dirty="0"/>
          </a:p>
        </p:txBody>
      </p:sp>
      <p:sp>
        <p:nvSpPr>
          <p:cNvPr id="3" name="Content Placeholder 2"/>
          <p:cNvSpPr>
            <a:spLocks noGrp="1"/>
          </p:cNvSpPr>
          <p:nvPr>
            <p:ph idx="1"/>
          </p:nvPr>
        </p:nvSpPr>
        <p:spPr/>
        <p:txBody>
          <a:bodyPr>
            <a:normAutofit lnSpcReduction="10000"/>
          </a:bodyPr>
          <a:lstStyle/>
          <a:p>
            <a:pPr lvl="1"/>
            <a:r>
              <a:rPr lang="en-US" u="sng" dirty="0"/>
              <a:t>PREPARATION</a:t>
            </a:r>
            <a:r>
              <a:rPr lang="en-US" dirty="0"/>
              <a:t>: It is easily prepared from PCl3 and Cl2</a:t>
            </a:r>
          </a:p>
          <a:p>
            <a:pPr lvl="1"/>
            <a:r>
              <a:rPr lang="en-US" dirty="0"/>
              <a:t>PCl3  + Cl2    CCl4      PCl5</a:t>
            </a:r>
          </a:p>
          <a:p>
            <a:pPr lvl="1"/>
            <a:r>
              <a:rPr lang="en-US" u="sng" dirty="0"/>
              <a:t>PROPERTIES:</a:t>
            </a:r>
          </a:p>
          <a:p>
            <a:pPr lvl="1"/>
            <a:r>
              <a:rPr lang="en-US" dirty="0"/>
              <a:t>It is thermally unstable and dissociates on heating</a:t>
            </a:r>
          </a:p>
          <a:p>
            <a:pPr lvl="1"/>
            <a:r>
              <a:rPr lang="en-US" dirty="0"/>
              <a:t>PCl5                 PCl3   +     Cl2</a:t>
            </a:r>
          </a:p>
          <a:p>
            <a:pPr lvl="1"/>
            <a:r>
              <a:rPr lang="en-US" dirty="0"/>
              <a:t>It undergoes hydrolysis depending on the amount of water used.</a:t>
            </a:r>
          </a:p>
          <a:p>
            <a:pPr lvl="1"/>
            <a:r>
              <a:rPr lang="en-US" dirty="0"/>
              <a:t>PCl5 + H2O             POCl3 +   2HCl</a:t>
            </a:r>
          </a:p>
          <a:p>
            <a:pPr lvl="1"/>
            <a:r>
              <a:rPr lang="en-US" dirty="0"/>
              <a:t>PCl5  +   </a:t>
            </a:r>
            <a:r>
              <a:rPr lang="en-US" baseline="30000" dirty="0"/>
              <a:t>4</a:t>
            </a:r>
            <a:r>
              <a:rPr lang="en-US" dirty="0"/>
              <a:t>H2O         H3PO4   + </a:t>
            </a:r>
            <a:r>
              <a:rPr lang="en-US" baseline="30000" dirty="0"/>
              <a:t>5</a:t>
            </a:r>
            <a:r>
              <a:rPr lang="en-US" dirty="0"/>
              <a:t> </a:t>
            </a:r>
            <a:r>
              <a:rPr lang="en-US" dirty="0" err="1"/>
              <a:t>HCl</a:t>
            </a:r>
            <a:endParaRPr lang="en-US" dirty="0"/>
          </a:p>
          <a:p>
            <a:pPr lvl="1"/>
            <a:r>
              <a:rPr lang="en-US" dirty="0"/>
              <a:t>PCl5 is used to convert –OH  GROUP TO  </a:t>
            </a:r>
            <a:r>
              <a:rPr lang="en-US" dirty="0" err="1"/>
              <a:t>Cl</a:t>
            </a:r>
            <a:r>
              <a:rPr lang="en-US" dirty="0"/>
              <a:t>  and –COOH to   -</a:t>
            </a:r>
            <a:r>
              <a:rPr lang="en-US" dirty="0" err="1"/>
              <a:t>COCl</a:t>
            </a:r>
            <a:r>
              <a:rPr lang="en-US" dirty="0"/>
              <a:t>.</a:t>
            </a:r>
          </a:p>
          <a:p>
            <a:pPr lvl="1"/>
            <a:endParaRPr lang="en-US" dirty="0"/>
          </a:p>
        </p:txBody>
      </p:sp>
      <p:cxnSp>
        <p:nvCxnSpPr>
          <p:cNvPr id="5" name="Straight Arrow Connector 4"/>
          <p:cNvCxnSpPr/>
          <p:nvPr/>
        </p:nvCxnSpPr>
        <p:spPr>
          <a:xfrm>
            <a:off x="2971800" y="2819400"/>
            <a:ext cx="686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981200" y="35052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971800" y="48006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200400" y="51816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Structure of PCl</a:t>
            </a:r>
            <a:r>
              <a:rPr lang="en-US" baseline="-25000" dirty="0"/>
              <a:t>5</a:t>
            </a:r>
          </a:p>
        </p:txBody>
      </p:sp>
      <p:sp>
        <p:nvSpPr>
          <p:cNvPr id="5" name="Text Placeholder 4"/>
          <p:cNvSpPr>
            <a:spLocks noGrp="1"/>
          </p:cNvSpPr>
          <p:nvPr>
            <p:ph type="body" idx="1"/>
          </p:nvPr>
        </p:nvSpPr>
        <p:spPr/>
        <p:txBody>
          <a:bodyPr/>
          <a:lstStyle/>
          <a:p>
            <a:endParaRPr lang="en-US"/>
          </a:p>
        </p:txBody>
      </p:sp>
      <p:sp>
        <p:nvSpPr>
          <p:cNvPr id="6" name="Text Placeholder 5"/>
          <p:cNvSpPr>
            <a:spLocks noGrp="1"/>
          </p:cNvSpPr>
          <p:nvPr>
            <p:ph type="body" sz="half" idx="3"/>
          </p:nvPr>
        </p:nvSpPr>
        <p:spPr/>
        <p:txBody>
          <a:bodyPr/>
          <a:lstStyle/>
          <a:p>
            <a:endParaRPr lang="en-US"/>
          </a:p>
        </p:txBody>
      </p:sp>
      <p:sp>
        <p:nvSpPr>
          <p:cNvPr id="3" name="Content Placeholder 2"/>
          <p:cNvSpPr>
            <a:spLocks noGrp="1"/>
          </p:cNvSpPr>
          <p:nvPr>
            <p:ph sz="quarter" idx="2"/>
          </p:nvPr>
        </p:nvSpPr>
        <p:spPr/>
        <p:txBody>
          <a:bodyPr/>
          <a:lstStyle/>
          <a:p>
            <a:r>
              <a:rPr lang="en-US" dirty="0"/>
              <a:t>Phosphorus extends its </a:t>
            </a:r>
            <a:r>
              <a:rPr lang="en-US" dirty="0" err="1"/>
              <a:t>covalency</a:t>
            </a:r>
            <a:r>
              <a:rPr lang="en-US" dirty="0"/>
              <a:t> to +5 and undergoes sp</a:t>
            </a:r>
            <a:r>
              <a:rPr lang="en-US" baseline="30000" dirty="0"/>
              <a:t>3</a:t>
            </a:r>
            <a:r>
              <a:rPr lang="en-US" dirty="0"/>
              <a:t>d </a:t>
            </a:r>
            <a:r>
              <a:rPr lang="en-US" dirty="0" err="1"/>
              <a:t>hybridisation</a:t>
            </a:r>
            <a:r>
              <a:rPr lang="en-US" dirty="0"/>
              <a:t> after excitation .</a:t>
            </a:r>
          </a:p>
          <a:p>
            <a:r>
              <a:rPr lang="en-US" dirty="0"/>
              <a:t>It forms five sigma bonds with five chlorine atoms and has regular geometry with </a:t>
            </a:r>
            <a:r>
              <a:rPr lang="en-US" dirty="0" err="1"/>
              <a:t>trigonal</a:t>
            </a:r>
            <a:r>
              <a:rPr lang="en-US" dirty="0"/>
              <a:t> </a:t>
            </a:r>
            <a:r>
              <a:rPr lang="en-US" dirty="0" err="1"/>
              <a:t>bipyramidal</a:t>
            </a:r>
            <a:r>
              <a:rPr lang="en-US" dirty="0"/>
              <a:t> shape.</a:t>
            </a:r>
          </a:p>
          <a:p>
            <a:endParaRPr lang="en-US" dirty="0"/>
          </a:p>
        </p:txBody>
      </p:sp>
      <p:sp>
        <p:nvSpPr>
          <p:cNvPr id="7" name="Content Placeholder 6"/>
          <p:cNvSpPr>
            <a:spLocks noGrp="1"/>
          </p:cNvSpPr>
          <p:nvPr>
            <p:ph sz="quarter" idx="4"/>
          </p:nvPr>
        </p:nvSpPr>
        <p:spPr/>
        <p:txBody>
          <a:bodyPr/>
          <a:lstStyle/>
          <a:p>
            <a:endParaRPr lang="en-US"/>
          </a:p>
        </p:txBody>
      </p:sp>
      <p:pic>
        <p:nvPicPr>
          <p:cNvPr id="2050" name="Picture 2" descr="C:\Users\admin\Desktop\PCL5 1.jpg"/>
          <p:cNvPicPr>
            <a:picLocks noChangeAspect="1" noChangeArrowheads="1"/>
          </p:cNvPicPr>
          <p:nvPr/>
        </p:nvPicPr>
        <p:blipFill>
          <a:blip r:embed="rId2"/>
          <a:srcRect/>
          <a:stretch>
            <a:fillRect/>
          </a:stretch>
        </p:blipFill>
        <p:spPr bwMode="auto">
          <a:xfrm>
            <a:off x="4572000" y="1981200"/>
            <a:ext cx="4572000" cy="44958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Some questions for practice</a:t>
            </a:r>
          </a:p>
        </p:txBody>
      </p:sp>
      <p:sp>
        <p:nvSpPr>
          <p:cNvPr id="8" name="Content Placeholder 7"/>
          <p:cNvSpPr>
            <a:spLocks noGrp="1"/>
          </p:cNvSpPr>
          <p:nvPr>
            <p:ph idx="1"/>
          </p:nvPr>
        </p:nvSpPr>
        <p:spPr/>
        <p:txBody>
          <a:bodyPr/>
          <a:lstStyle/>
          <a:p>
            <a:r>
              <a:rPr lang="en-US" dirty="0"/>
              <a:t>What is the difference between white and red phosphorus?</a:t>
            </a:r>
          </a:p>
          <a:p>
            <a:r>
              <a:rPr lang="en-US" dirty="0"/>
              <a:t> N2 is  a gas and P4 is a solid Comment</a:t>
            </a:r>
          </a:p>
          <a:p>
            <a:r>
              <a:rPr lang="en-US" dirty="0"/>
              <a:t>Arrange hydrides of group 15 in decreasing order of thermal stability</a:t>
            </a:r>
          </a:p>
          <a:p>
            <a:r>
              <a:rPr lang="en-US" dirty="0"/>
              <a:t>Arrange hydrides of group 15 in increasing order of reducing character.</a:t>
            </a:r>
          </a:p>
          <a:p>
            <a:endParaRPr lang="en-US" dirty="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THANX </a:t>
            </a:r>
          </a:p>
        </p:txBody>
      </p:sp>
      <p:sp>
        <p:nvSpPr>
          <p:cNvPr id="9" name="Text Placeholder 8"/>
          <p:cNvSpPr>
            <a:spLocks noGrp="1"/>
          </p:cNvSpPr>
          <p:nvPr>
            <p:ph type="body" sz="half" idx="2"/>
          </p:nvPr>
        </p:nvSpPr>
        <p:spPr/>
        <p:txBody>
          <a:bodyPr>
            <a:noAutofit/>
          </a:bodyPr>
          <a:lstStyle/>
          <a:p>
            <a:r>
              <a:rPr lang="en-US" sz="2800" dirty="0"/>
              <a:t>HOPE YOU CAN WRITE SOME WORDS ON THIS PICTURE</a:t>
            </a:r>
          </a:p>
        </p:txBody>
      </p:sp>
      <p:pic>
        <p:nvPicPr>
          <p:cNvPr id="1026" name="Picture 2" descr="C:\Users\admin\Desktop\thanx.png"/>
          <p:cNvPicPr>
            <a:picLocks noGrp="1" noChangeAspect="1" noChangeArrowheads="1"/>
          </p:cNvPicPr>
          <p:nvPr>
            <p:ph type="pic" idx="1"/>
          </p:nvPr>
        </p:nvPicPr>
        <p:blipFill>
          <a:blip r:embed="rId2"/>
          <a:srcRect l="4207" r="4207"/>
          <a:stretch>
            <a:fillRect/>
          </a:stretch>
        </p:blipFill>
        <p:spPr bwMode="auto">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375</TotalTime>
  <Words>1261</Words>
  <Application>Microsoft Office PowerPoint</Application>
  <PresentationFormat>On-screen Show (4:3)</PresentationFormat>
  <Paragraphs>177</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Calibri</vt:lpstr>
      <vt:lpstr>Constantia</vt:lpstr>
      <vt:lpstr>Wingdings 2</vt:lpstr>
      <vt:lpstr>Flow</vt:lpstr>
      <vt:lpstr>CHEM DSE 202 Group 15</vt:lpstr>
      <vt:lpstr>Topics covered</vt:lpstr>
      <vt:lpstr>Hydrides of Nitrogen</vt:lpstr>
      <vt:lpstr>       NH3           AMMONIA </vt:lpstr>
      <vt:lpstr>    AMMONIA.</vt:lpstr>
      <vt:lpstr>HYDRAZINE      N2H4</vt:lpstr>
      <vt:lpstr>HYDRAZINE   </vt:lpstr>
      <vt:lpstr>     HYDROGEN AZIDE  N3H/ HN3</vt:lpstr>
      <vt:lpstr>PROPERTIES OF Hydrogen azide</vt:lpstr>
      <vt:lpstr> STRUCTURE OF HYDRIDES OF N</vt:lpstr>
      <vt:lpstr>   CRYSTAL MODELS  </vt:lpstr>
      <vt:lpstr> HYDRIDES OF PHOSPHORUS </vt:lpstr>
      <vt:lpstr>PowerPoint Presentation</vt:lpstr>
      <vt:lpstr>BASIC CHARACTER OF HYDRIDES</vt:lpstr>
      <vt:lpstr> Phosphine       PH3</vt:lpstr>
      <vt:lpstr>   Phosphine  Properties</vt:lpstr>
      <vt:lpstr>Phosphine   Properties </vt:lpstr>
      <vt:lpstr>   Diphosphine    P2H4</vt:lpstr>
      <vt:lpstr>   STRUCTURE</vt:lpstr>
      <vt:lpstr>    Halides of Nitrogen</vt:lpstr>
      <vt:lpstr>Structure of   NCl3</vt:lpstr>
      <vt:lpstr>     Halides of  Phosphorus</vt:lpstr>
      <vt:lpstr>  PCl3  Phosphorus trichloride                                   Learn and try to balance the equations</vt:lpstr>
      <vt:lpstr>    PCl5  Phosphorus Pentachloride</vt:lpstr>
      <vt:lpstr>   Structure of PCl5</vt:lpstr>
      <vt:lpstr>Some questions for practice</vt:lpstr>
      <vt:lpstr>THANX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 DSE 202 Group 15</dc:title>
  <dc:creator>admin</dc:creator>
  <cp:lastModifiedBy>amitajoshi1231@outlook.com</cp:lastModifiedBy>
  <cp:revision>44</cp:revision>
  <dcterms:created xsi:type="dcterms:W3CDTF">2020-10-01T08:59:14Z</dcterms:created>
  <dcterms:modified xsi:type="dcterms:W3CDTF">2022-07-16T08:09:01Z</dcterms:modified>
</cp:coreProperties>
</file>